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3"/>
  </p:notesMasterIdLst>
  <p:sldIdLst>
    <p:sldId id="256" r:id="rId2"/>
    <p:sldId id="313" r:id="rId3"/>
    <p:sldId id="307" r:id="rId4"/>
    <p:sldId id="308" r:id="rId5"/>
    <p:sldId id="309" r:id="rId6"/>
    <p:sldId id="314" r:id="rId7"/>
    <p:sldId id="319" r:id="rId8"/>
    <p:sldId id="318" r:id="rId9"/>
    <p:sldId id="316" r:id="rId10"/>
    <p:sldId id="317" r:id="rId11"/>
    <p:sldId id="315" r:id="rId12"/>
    <p:sldId id="257" r:id="rId13"/>
    <p:sldId id="258" r:id="rId14"/>
    <p:sldId id="272" r:id="rId15"/>
    <p:sldId id="295" r:id="rId16"/>
    <p:sldId id="273" r:id="rId17"/>
    <p:sldId id="259" r:id="rId18"/>
    <p:sldId id="297" r:id="rId19"/>
    <p:sldId id="261" r:id="rId20"/>
    <p:sldId id="260" r:id="rId21"/>
    <p:sldId id="264" r:id="rId22"/>
    <p:sldId id="278" r:id="rId23"/>
    <p:sldId id="280" r:id="rId24"/>
    <p:sldId id="279" r:id="rId25"/>
    <p:sldId id="305" r:id="rId26"/>
    <p:sldId id="310" r:id="rId27"/>
    <p:sldId id="311" r:id="rId28"/>
    <p:sldId id="312" r:id="rId29"/>
    <p:sldId id="274" r:id="rId30"/>
    <p:sldId id="282" r:id="rId31"/>
    <p:sldId id="283" r:id="rId32"/>
    <p:sldId id="284" r:id="rId33"/>
    <p:sldId id="281" r:id="rId34"/>
    <p:sldId id="298" r:id="rId35"/>
    <p:sldId id="285" r:id="rId36"/>
    <p:sldId id="287" r:id="rId37"/>
    <p:sldId id="301" r:id="rId38"/>
    <p:sldId id="300" r:id="rId39"/>
    <p:sldId id="299" r:id="rId40"/>
    <p:sldId id="286" r:id="rId41"/>
    <p:sldId id="289" r:id="rId42"/>
    <p:sldId id="303" r:id="rId43"/>
    <p:sldId id="302" r:id="rId44"/>
    <p:sldId id="290" r:id="rId45"/>
    <p:sldId id="288" r:id="rId46"/>
    <p:sldId id="270" r:id="rId47"/>
    <p:sldId id="292" r:id="rId48"/>
    <p:sldId id="293" r:id="rId49"/>
    <p:sldId id="275" r:id="rId50"/>
    <p:sldId id="294" r:id="rId51"/>
    <p:sldId id="306" r:id="rId52"/>
  </p:sldIdLst>
  <p:sldSz cx="18288000" cy="10287000"/>
  <p:notesSz cx="6858000" cy="9144000"/>
  <p:embeddedFontLst>
    <p:embeddedFont>
      <p:font typeface="Calibri" panose="020F0502020204030204" pitchFamily="34" charset="0"/>
      <p:regular r:id="rId54"/>
      <p:bold r:id="rId55"/>
    </p:embeddedFont>
    <p:embeddedFont>
      <p:font typeface="Hacen Tunisia Light" panose="020B0604020202020204" charset="-78"/>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نمط داكن 2 - تمييز 1/تميي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516" y="3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23CECA08-8F3B-4079-9C9A-D831EFA86AF8}" type="datetimeFigureOut">
              <a:rPr lang="en-US" smtClean="0"/>
              <a:t>2/21/2024</a:t>
            </a:fld>
            <a:endParaRPr lang="en-US"/>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5ACDAAE1-2202-41F6-BA2D-63C2950E031F}" type="slidenum">
              <a:rPr lang="en-US" smtClean="0"/>
              <a:t>‹#›</a:t>
            </a:fld>
            <a:endParaRPr lang="en-US"/>
          </a:p>
        </p:txBody>
      </p:sp>
    </p:spTree>
    <p:extLst>
      <p:ext uri="{BB962C8B-B14F-4D97-AF65-F5344CB8AC3E}">
        <p14:creationId xmlns:p14="http://schemas.microsoft.com/office/powerpoint/2010/main" val="49141108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5ACDAAE1-2202-41F6-BA2D-63C2950E031F}" type="slidenum">
              <a:rPr lang="en-US" smtClean="0"/>
              <a:t>34</a:t>
            </a:fld>
            <a:endParaRPr lang="en-US"/>
          </a:p>
        </p:txBody>
      </p:sp>
    </p:spTree>
    <p:extLst>
      <p:ext uri="{BB962C8B-B14F-4D97-AF65-F5344CB8AC3E}">
        <p14:creationId xmlns:p14="http://schemas.microsoft.com/office/powerpoint/2010/main" val="135901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41AA820-204A-42AB-B328-B84EC1C5ADBC}" type="datetime1">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8E4985-C4CF-406F-8624-8E4C03D6CA08}" type="datetime1">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B9F64D-C04C-4B35-BD6F-C1FFF26B9F3E}" type="datetime1">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68E7B-238F-4B28-B120-A4FA17EC948B}" type="datetime1">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28B6F8-3881-4F5D-8F68-A99D2A5EFBD8}" type="datetime1">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A4DB25-363D-4E8A-81A4-B51218D98025}" type="datetime1">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10771A-6648-43C6-9CE4-77FA8A5488B0}" type="datetime1">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127539-D791-48F9-A1DE-63F63181C18F}" type="datetime1">
              <a:rPr lang="en-US" smtClean="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AC5EA-E6A2-4B82-A82F-3832D3C8E2C0}" type="datetime1">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4B6834-28B9-4472-BA4F-7853FDF20AA9}" type="datetime1">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604736-37DA-4489-BDBB-AA36C3CDD403}" type="datetime1">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3A58D-A750-4D76-9325-D384D997156B}" type="datetime1">
              <a:rPr lang="en-US" smtClean="0"/>
              <a:t>2/21/2024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github.com/AwabSaif/IEM-Ecommerce" TargetMode="External"/><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4.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9.sv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wabSaif/IEM-Ecommerce.gi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133034" y="1887866"/>
            <a:ext cx="13040165" cy="7830084"/>
            <a:chOff x="-47249" y="-76200"/>
            <a:chExt cx="17386887" cy="8390506"/>
          </a:xfrm>
        </p:grpSpPr>
        <p:sp>
          <p:nvSpPr>
            <p:cNvPr id="4" name="TextBox 4"/>
            <p:cNvSpPr txBox="1"/>
            <p:nvPr/>
          </p:nvSpPr>
          <p:spPr>
            <a:xfrm>
              <a:off x="-1" y="-76200"/>
              <a:ext cx="17339639" cy="760979"/>
            </a:xfrm>
            <a:prstGeom prst="rect">
              <a:avLst/>
            </a:prstGeom>
          </p:spPr>
          <p:txBody>
            <a:bodyPr wrap="square" lIns="0" tIns="0" rIns="0" bIns="0" rtlCol="0" anchor="t">
              <a:spAutoFit/>
            </a:bodyPr>
            <a:lstStyle/>
            <a:p>
              <a:pPr>
                <a:lnSpc>
                  <a:spcPts val="3359"/>
                </a:lnSpc>
              </a:pPr>
              <a:r>
                <a:rPr lang="en-US" sz="7200">
                  <a:solidFill>
                    <a:srgbClr val="94DDDE"/>
                  </a:solidFill>
                  <a:cs typeface="Hacen Tunisia Light"/>
                </a:rPr>
                <a:t>E-Commerce website</a:t>
              </a:r>
              <a:endParaRPr lang="en-US" sz="7200" dirty="0">
                <a:solidFill>
                  <a:srgbClr val="94DDDE"/>
                </a:solidFill>
                <a:cs typeface="Hacen Tunisia Light"/>
              </a:endParaRPr>
            </a:p>
          </p:txBody>
        </p:sp>
        <p:sp>
          <p:nvSpPr>
            <p:cNvPr id="5" name="TextBox 5"/>
            <p:cNvSpPr txBox="1"/>
            <p:nvPr/>
          </p:nvSpPr>
          <p:spPr>
            <a:xfrm>
              <a:off x="-47249" y="4853826"/>
              <a:ext cx="12002088" cy="3460480"/>
            </a:xfrm>
            <a:prstGeom prst="rect">
              <a:avLst/>
            </a:prstGeom>
          </p:spPr>
          <p:txBody>
            <a:bodyPr wrap="square" lIns="0" tIns="0" rIns="0" bIns="0" rtlCol="0" anchor="t">
              <a:spAutoFit/>
            </a:bodyPr>
            <a:lstStyle/>
            <a:p>
              <a:pPr>
                <a:lnSpc>
                  <a:spcPts val="5075"/>
                </a:lnSpc>
              </a:pPr>
              <a:r>
                <a:rPr lang="en-US" sz="3625" dirty="0">
                  <a:solidFill>
                    <a:srgbClr val="94DDDE"/>
                  </a:solidFill>
                  <a:cs typeface="Hacen Tunisia Light"/>
                </a:rPr>
                <a:t>Presented by</a:t>
              </a:r>
              <a:r>
                <a:rPr lang="ar-SA" sz="3625" dirty="0">
                  <a:solidFill>
                    <a:srgbClr val="94DDDE"/>
                  </a:solidFill>
                  <a:cs typeface="Hacen Tunisia Light"/>
                </a:rPr>
                <a:t>:</a:t>
              </a:r>
              <a:r>
                <a:rPr lang="en-US" sz="3625" dirty="0">
                  <a:solidFill>
                    <a:srgbClr val="94DDDE"/>
                  </a:solidFill>
                  <a:cs typeface="Hacen Tunisia Light"/>
                </a:rPr>
                <a:t> </a:t>
              </a:r>
              <a:r>
                <a:rPr lang="en-US" sz="3625" dirty="0" err="1">
                  <a:solidFill>
                    <a:srgbClr val="94DDDE"/>
                  </a:solidFill>
                  <a:cs typeface="Hacen Tunisia Light"/>
                </a:rPr>
                <a:t>Awab</a:t>
              </a:r>
              <a:r>
                <a:rPr lang="en-US" sz="3625" dirty="0">
                  <a:solidFill>
                    <a:srgbClr val="94DDDE"/>
                  </a:solidFill>
                  <a:cs typeface="Hacen Tunisia Light"/>
                </a:rPr>
                <a:t> </a:t>
              </a:r>
              <a:r>
                <a:rPr lang="en-US" sz="3625" dirty="0" err="1">
                  <a:solidFill>
                    <a:srgbClr val="94DDDE"/>
                  </a:solidFill>
                  <a:cs typeface="Hacen Tunisia Light"/>
                </a:rPr>
                <a:t>Anes</a:t>
              </a:r>
              <a:r>
                <a:rPr lang="en-US" sz="3625" dirty="0">
                  <a:solidFill>
                    <a:srgbClr val="94DDDE"/>
                  </a:solidFill>
                  <a:cs typeface="Hacen Tunisia Light"/>
                </a:rPr>
                <a:t> Mohammed </a:t>
              </a:r>
              <a:r>
                <a:rPr lang="en-US" sz="3625" dirty="0" err="1">
                  <a:solidFill>
                    <a:srgbClr val="94DDDE"/>
                  </a:solidFill>
                  <a:cs typeface="Hacen Tunisia Light"/>
                </a:rPr>
                <a:t>Saif</a:t>
              </a:r>
              <a:r>
                <a:rPr lang="en-US" sz="3625" dirty="0">
                  <a:solidFill>
                    <a:srgbClr val="94DDDE"/>
                  </a:solidFill>
                  <a:cs typeface="Hacen Tunisia Light"/>
                </a:rPr>
                <a:t>. </a:t>
              </a:r>
            </a:p>
            <a:p>
              <a:pPr>
                <a:lnSpc>
                  <a:spcPts val="5075"/>
                </a:lnSpc>
              </a:pPr>
              <a:r>
                <a:rPr lang="en-US" sz="3625" dirty="0">
                  <a:solidFill>
                    <a:srgbClr val="94DDDE"/>
                  </a:solidFill>
                  <a:cs typeface="Hacen Tunisia Light"/>
                </a:rPr>
                <a:t>ID: O21BCA16054.</a:t>
              </a:r>
              <a:endParaRPr lang="ar-SA" sz="3625" dirty="0">
                <a:solidFill>
                  <a:srgbClr val="94DDDE"/>
                </a:solidFill>
                <a:cs typeface="Hacen Tunisia Light"/>
              </a:endParaRPr>
            </a:p>
            <a:p>
              <a:pPr>
                <a:lnSpc>
                  <a:spcPts val="5075"/>
                </a:lnSpc>
              </a:pPr>
              <a:r>
                <a:rPr lang="en-US" sz="3625" dirty="0">
                  <a:solidFill>
                    <a:srgbClr val="94DDDE"/>
                  </a:solidFill>
                  <a:cs typeface="Hacen Tunisia Light"/>
                </a:rPr>
                <a:t>Supervision of Mr. Abdul Mannan Abdul Razak.</a:t>
              </a:r>
              <a:br>
                <a:rPr lang="ar-SA" sz="3625" dirty="0">
                  <a:solidFill>
                    <a:srgbClr val="94DDDE"/>
                  </a:solidFill>
                  <a:cs typeface="Hacen Tunisia Light"/>
                </a:rPr>
              </a:br>
              <a:r>
                <a:rPr lang="en-US" sz="3625" dirty="0">
                  <a:solidFill>
                    <a:srgbClr val="94DDDE"/>
                  </a:solidFill>
                  <a:cs typeface="Hacen Tunisia Light"/>
                </a:rPr>
                <a:t>BCA - Bachelor of Computer Application to Chandigarh University.</a:t>
              </a:r>
            </a:p>
          </p:txBody>
        </p:sp>
      </p:grpSp>
      <p:sp>
        <p:nvSpPr>
          <p:cNvPr id="6" name="Freeform 6"/>
          <p:cNvSpPr/>
          <p:nvPr/>
        </p:nvSpPr>
        <p:spPr>
          <a:xfrm flipH="1">
            <a:off x="10349524" y="-1921745"/>
            <a:ext cx="6755642" cy="4114800"/>
          </a:xfrm>
          <a:custGeom>
            <a:avLst/>
            <a:gdLst/>
            <a:ahLst/>
            <a:cxnLst/>
            <a:rect l="l" t="t" r="r" b="b"/>
            <a:pathLst>
              <a:path w="6755642" h="4114800">
                <a:moveTo>
                  <a:pt x="6755642" y="0"/>
                </a:moveTo>
                <a:lnTo>
                  <a:pt x="0" y="0"/>
                </a:lnTo>
                <a:lnTo>
                  <a:pt x="0" y="4114800"/>
                </a:lnTo>
                <a:lnTo>
                  <a:pt x="6755642" y="4114800"/>
                </a:lnTo>
                <a:lnTo>
                  <a:pt x="675564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2897117" y="574747"/>
            <a:ext cx="5357753" cy="5591583"/>
          </a:xfrm>
          <a:custGeom>
            <a:avLst/>
            <a:gdLst/>
            <a:ahLst/>
            <a:cxnLst/>
            <a:rect l="l" t="t" r="r" b="b"/>
            <a:pathLst>
              <a:path w="5357753" h="5591583">
                <a:moveTo>
                  <a:pt x="0" y="0"/>
                </a:moveTo>
                <a:lnTo>
                  <a:pt x="5357753" y="0"/>
                </a:lnTo>
                <a:lnTo>
                  <a:pt x="5357753" y="5591582"/>
                </a:lnTo>
                <a:lnTo>
                  <a:pt x="0" y="5591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flipH="1">
            <a:off x="15768833" y="5005800"/>
            <a:ext cx="1894295" cy="4252500"/>
          </a:xfrm>
          <a:custGeom>
            <a:avLst/>
            <a:gdLst/>
            <a:ahLst/>
            <a:cxnLst/>
            <a:rect l="l" t="t" r="r" b="b"/>
            <a:pathLst>
              <a:path w="1894295" h="4252500">
                <a:moveTo>
                  <a:pt x="1894295" y="0"/>
                </a:moveTo>
                <a:lnTo>
                  <a:pt x="0" y="0"/>
                </a:lnTo>
                <a:lnTo>
                  <a:pt x="0" y="4252500"/>
                </a:lnTo>
                <a:lnTo>
                  <a:pt x="1894295" y="4252500"/>
                </a:lnTo>
                <a:lnTo>
                  <a:pt x="189429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flipH="1">
            <a:off x="9920129" y="-169534"/>
            <a:ext cx="3486358" cy="4114800"/>
          </a:xfrm>
          <a:custGeom>
            <a:avLst/>
            <a:gdLst/>
            <a:ahLst/>
            <a:cxnLst/>
            <a:rect l="l" t="t" r="r" b="b"/>
            <a:pathLst>
              <a:path w="3486358" h="4114800">
                <a:moveTo>
                  <a:pt x="3486358" y="0"/>
                </a:moveTo>
                <a:lnTo>
                  <a:pt x="0" y="0"/>
                </a:lnTo>
                <a:lnTo>
                  <a:pt x="0" y="4114800"/>
                </a:lnTo>
                <a:lnTo>
                  <a:pt x="3486358" y="4114800"/>
                </a:lnTo>
                <a:lnTo>
                  <a:pt x="3486358"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3" name="صورة 12">
            <a:extLst>
              <a:ext uri="{FF2B5EF4-FFF2-40B4-BE49-F238E27FC236}">
                <a16:creationId xmlns:a16="http://schemas.microsoft.com/office/drawing/2014/main" id="{DE8FFBA4-554A-47BC-9E93-1A87516179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5430" y="3591879"/>
            <a:ext cx="6755642" cy="6755642"/>
          </a:xfrm>
          <a:prstGeom prst="rect">
            <a:avLst/>
          </a:prstGeom>
        </p:spPr>
      </p:pic>
      <p:sp>
        <p:nvSpPr>
          <p:cNvPr id="16" name="TextBox 3">
            <a:extLst>
              <a:ext uri="{FF2B5EF4-FFF2-40B4-BE49-F238E27FC236}">
                <a16:creationId xmlns:a16="http://schemas.microsoft.com/office/drawing/2014/main" id="{5EA1E746-638E-4B17-BE54-12B6B512B654}"/>
              </a:ext>
            </a:extLst>
          </p:cNvPr>
          <p:cNvSpPr txBox="1"/>
          <p:nvPr/>
        </p:nvSpPr>
        <p:spPr>
          <a:xfrm>
            <a:off x="1379676" y="3088134"/>
            <a:ext cx="8153103" cy="2511686"/>
          </a:xfrm>
          <a:prstGeom prst="rect">
            <a:avLst/>
          </a:prstGeom>
        </p:spPr>
        <p:txBody>
          <a:bodyPr wrap="square" lIns="0" tIns="0" rIns="0" bIns="0" rtlCol="0" anchor="t">
            <a:spAutoFit/>
          </a:bodyPr>
          <a:lstStyle/>
          <a:p>
            <a:pPr>
              <a:lnSpc>
                <a:spcPts val="9613"/>
              </a:lnSpc>
            </a:pPr>
            <a:r>
              <a:rPr lang="en-US" sz="9425" dirty="0">
                <a:solidFill>
                  <a:srgbClr val="F7B4A7"/>
                </a:solidFill>
                <a:cs typeface="Hacen Tunisia Bold"/>
              </a:rPr>
              <a:t>IEM</a:t>
            </a:r>
            <a:r>
              <a:rPr lang="ar-SA" sz="9425" dirty="0">
                <a:solidFill>
                  <a:srgbClr val="F7B4A7"/>
                </a:solidFill>
                <a:cs typeface="Hacen Tunisia Bold"/>
              </a:rPr>
              <a:t> </a:t>
            </a:r>
            <a:r>
              <a:rPr lang="en-US" sz="9425" dirty="0">
                <a:solidFill>
                  <a:srgbClr val="F7B4A7"/>
                </a:solidFill>
                <a:cs typeface="Hacen Tunisia Bold"/>
              </a:rPr>
              <a:t>ECOMMERCE</a:t>
            </a:r>
          </a:p>
        </p:txBody>
      </p:sp>
      <p:pic>
        <p:nvPicPr>
          <p:cNvPr id="18" name="صورة 17">
            <a:extLst>
              <a:ext uri="{FF2B5EF4-FFF2-40B4-BE49-F238E27FC236}">
                <a16:creationId xmlns:a16="http://schemas.microsoft.com/office/drawing/2014/main" id="{794020D2-7B34-4427-9E03-123F85A9CB1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358" y="100825"/>
            <a:ext cx="3581400" cy="12713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a:extLst>
              <a:ext uri="{FF2B5EF4-FFF2-40B4-BE49-F238E27FC236}">
                <a16:creationId xmlns:a16="http://schemas.microsoft.com/office/drawing/2014/main" id="{BE869DE7-55BE-4EBE-8543-4F3E69D72E1C}"/>
              </a:ext>
            </a:extLst>
          </p:cNvPr>
          <p:cNvSpPr/>
          <p:nvPr/>
        </p:nvSpPr>
        <p:spPr>
          <a:xfrm>
            <a:off x="0" y="266700"/>
            <a:ext cx="18288000" cy="9455345"/>
          </a:xfrm>
          <a:prstGeom prst="rect">
            <a:avLst/>
          </a:prstGeom>
        </p:spPr>
        <p:txBody>
          <a:bodyPr wrap="square">
            <a:spAutoFit/>
          </a:bodyPr>
          <a:lstStyle/>
          <a:p>
            <a:pPr marL="342900" lvl="0" indent="-342900">
              <a:lnSpc>
                <a:spcPct val="107000"/>
              </a:lnSpc>
              <a:buFont typeface="Symbol" panose="05050102010706020507" pitchFamily="18" charset="2"/>
              <a:buChar char=""/>
            </a:pPr>
            <a:r>
              <a:rPr lang="en-US" sz="2000" b="1" dirty="0">
                <a:latin typeface="Calibri" panose="020F0502020204030204" pitchFamily="34" charset="0"/>
                <a:ea typeface="Calibri" panose="020F0502020204030204" pitchFamily="34" charset="0"/>
                <a:cs typeface="Arial" panose="020B0604020202020204" pitchFamily="34" charset="0"/>
              </a:rPr>
              <a:t>Testing Technologies used:</a:t>
            </a:r>
            <a:endParaRPr lang="en-US"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Unit testing, integration testing, and system testing.</a:t>
            </a:r>
          </a:p>
          <a:p>
            <a:pPr marL="342900" lvl="0" indent="-342900">
              <a:lnSpc>
                <a:spcPct val="107000"/>
              </a:lnSpc>
              <a:spcAft>
                <a:spcPts val="80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Automated testing tools and manual testing techniques.</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US" sz="2000" b="1" dirty="0">
                <a:latin typeface="Calibri" panose="020F0502020204030204" pitchFamily="34" charset="0"/>
                <a:ea typeface="Calibri" panose="020F0502020204030204" pitchFamily="34" charset="0"/>
                <a:cs typeface="Arial" panose="020B0604020202020204" pitchFamily="34" charset="0"/>
              </a:rPr>
              <a:t>Contribution of the Project:</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"IEM E-commerce" contributes to the e-commerce landscape by addressing the shortcomings of existing online platforms and introducing innovative features and functionalities. The project aims to:</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1. Enhance the online shopping experience for end-users through intuitive design and streamlined processes.</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2. Increase operational efficiency for administrators with comprehensive management tools and analytical insights.</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3. Establish "IEM E-commerce" as a leader in the digital marketplace, setting a new standard for convenience, usability, and efficiency in e-commerce.</a:t>
            </a:r>
          </a:p>
          <a:p>
            <a:pPr marL="342900" lvl="0" indent="-342900">
              <a:lnSpc>
                <a:spcPct val="107000"/>
              </a:lnSpc>
              <a:spcAft>
                <a:spcPts val="800"/>
              </a:spcAft>
              <a:buFont typeface="Symbol" panose="05050102010706020507" pitchFamily="18" charset="2"/>
              <a:buChar char=""/>
            </a:pPr>
            <a:r>
              <a:rPr lang="en-US" sz="2000" b="1" dirty="0">
                <a:latin typeface="Calibri" panose="020F0502020204030204" pitchFamily="34" charset="0"/>
                <a:ea typeface="Calibri" panose="020F0502020204030204" pitchFamily="34" charset="0"/>
                <a:cs typeface="Arial" panose="020B0604020202020204" pitchFamily="34" charset="0"/>
              </a:rPr>
              <a:t>Process Description:</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 development process of "IEM E-commerce" involves a series of steps, including requirements gathering, system design, development, testing, deployment, and maintenance. The process is supported by flowcharts and DFDs to visualize information flow and system components.</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US" sz="2000" b="1" dirty="0">
                <a:latin typeface="Calibri" panose="020F0502020204030204" pitchFamily="34" charset="0"/>
                <a:ea typeface="Calibri" panose="020F0502020204030204" pitchFamily="34" charset="0"/>
                <a:cs typeface="Arial" panose="020B0604020202020204" pitchFamily="34" charset="0"/>
              </a:rPr>
              <a:t>Resources and Limitations:</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b="1" dirty="0">
                <a:latin typeface="Calibri" panose="020F0502020204030204" pitchFamily="34" charset="0"/>
                <a:ea typeface="Calibri" panose="020F0502020204030204" pitchFamily="34" charset="0"/>
                <a:cs typeface="Arial" panose="020B0604020202020204" pitchFamily="34" charset="0"/>
              </a:rPr>
              <a:t>Resources Required:</a:t>
            </a:r>
            <a:endParaRPr lang="en-US"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Hardware: High-performance computing devices, devices for compatibility testing, high-speed internet connection.</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Software: IDE, VCS, MERN stack components, additional libraries and frameworks.</a:t>
            </a:r>
          </a:p>
          <a:p>
            <a:pPr marL="342900" lvl="0" indent="-342900">
              <a:lnSpc>
                <a:spcPct val="107000"/>
              </a:lnSpc>
              <a:spcAft>
                <a:spcPts val="80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Industry Data: Market research data, product information.</a:t>
            </a:r>
          </a:p>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b="1" dirty="0">
                <a:latin typeface="Calibri" panose="020F0502020204030204" pitchFamily="34" charset="0"/>
                <a:ea typeface="Calibri" panose="020F0502020204030204" pitchFamily="34" charset="0"/>
                <a:cs typeface="Arial" panose="020B0604020202020204" pitchFamily="34" charset="0"/>
              </a:rPr>
              <a:t>Limitations:</a:t>
            </a:r>
            <a:endParaRPr lang="en-US"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Arial" panose="020B0604020202020204" pitchFamily="34" charset="0"/>
              </a:rPr>
              <a:t>Scalability challenges.</a:t>
            </a:r>
          </a:p>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Arial" panose="020B0604020202020204" pitchFamily="34" charset="0"/>
              </a:rPr>
              <a:t>Security risks.</a:t>
            </a:r>
          </a:p>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Arial" panose="020B0604020202020204" pitchFamily="34" charset="0"/>
              </a:rPr>
              <a:t>Technical constraints.</a:t>
            </a:r>
          </a:p>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Arial" panose="020B0604020202020204" pitchFamily="34" charset="0"/>
              </a:rPr>
              <a:t>Resource constraints.</a:t>
            </a:r>
          </a:p>
          <a:p>
            <a:pPr marL="342900" lvl="0" indent="-342900">
              <a:lnSpc>
                <a:spcPct val="107000"/>
              </a:lnSpc>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Arial" panose="020B0604020202020204" pitchFamily="34" charset="0"/>
              </a:rPr>
              <a:t>Regulatory compliance.</a:t>
            </a:r>
          </a:p>
        </p:txBody>
      </p:sp>
    </p:spTree>
    <p:extLst>
      <p:ext uri="{BB962C8B-B14F-4D97-AF65-F5344CB8AC3E}">
        <p14:creationId xmlns:p14="http://schemas.microsoft.com/office/powerpoint/2010/main" val="158648352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AB8BED55-3A1A-4443-BC5E-98208363BEFB}"/>
              </a:ext>
            </a:extLst>
          </p:cNvPr>
          <p:cNvSpPr/>
          <p:nvPr/>
        </p:nvSpPr>
        <p:spPr>
          <a:xfrm>
            <a:off x="190500" y="1409700"/>
            <a:ext cx="13525500" cy="2523576"/>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Conclusion:</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In conclusion, "IEM E-commerce" represents a significant advancement in the e-commerce landscape, offering unparalleled convenience, accessibility, and efficiency for both customers and administrators. The project's innovative approach, key achievements, and distinctive features position it as a leader in the digital marketplace, poised to make a lasting impact on the future of online shopping. Through seamless user experience, advanced technology implementation, and powerful management tools, "IEM E-commerce" sets a new standard for excellence in e-commerce, empowering businesses to thrive in the competitive digital landscape.</a:t>
            </a:r>
          </a:p>
        </p:txBody>
      </p:sp>
    </p:spTree>
    <p:extLst>
      <p:ext uri="{BB962C8B-B14F-4D97-AF65-F5344CB8AC3E}">
        <p14:creationId xmlns:p14="http://schemas.microsoft.com/office/powerpoint/2010/main" val="35920554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33400" y="647700"/>
            <a:ext cx="8059703" cy="8347790"/>
            <a:chOff x="228688" y="-95251"/>
            <a:chExt cx="10746270" cy="7956540"/>
          </a:xfrm>
        </p:grpSpPr>
        <p:sp>
          <p:nvSpPr>
            <p:cNvPr id="3" name="TextBox 3"/>
            <p:cNvSpPr txBox="1"/>
            <p:nvPr/>
          </p:nvSpPr>
          <p:spPr>
            <a:xfrm>
              <a:off x="4251182" y="-95251"/>
              <a:ext cx="6723776" cy="1185629"/>
            </a:xfrm>
            <a:prstGeom prst="rect">
              <a:avLst/>
            </a:prstGeom>
          </p:spPr>
          <p:txBody>
            <a:bodyPr lIns="0" tIns="0" rIns="0" bIns="0" rtlCol="0" anchor="t">
              <a:spAutoFit/>
            </a:bodyPr>
            <a:lstStyle/>
            <a:p>
              <a:pPr>
                <a:lnSpc>
                  <a:spcPts val="9719"/>
                </a:lnSpc>
              </a:pPr>
              <a:r>
                <a:rPr lang="en-US" sz="8099" dirty="0">
                  <a:solidFill>
                    <a:srgbClr val="F7B4A7"/>
                  </a:solidFill>
                  <a:cs typeface="Hacen Tunisia Bold"/>
                </a:rPr>
                <a:t>OUTLINE</a:t>
              </a:r>
            </a:p>
          </p:txBody>
        </p:sp>
        <p:sp>
          <p:nvSpPr>
            <p:cNvPr id="5" name="TextBox 5"/>
            <p:cNvSpPr txBox="1"/>
            <p:nvPr/>
          </p:nvSpPr>
          <p:spPr>
            <a:xfrm>
              <a:off x="228688" y="2112822"/>
              <a:ext cx="9753599" cy="5748467"/>
            </a:xfrm>
            <a:prstGeom prst="rect">
              <a:avLst/>
            </a:prstGeom>
          </p:spPr>
          <p:txBody>
            <a:bodyPr wrap="square" lIns="0" tIns="0" rIns="0" bIns="0" rtlCol="0" anchor="t">
              <a:spAutoFit/>
            </a:bodyPr>
            <a:lstStyle/>
            <a:p>
              <a:pPr marL="658495" lvl="1" indent="-329248" algn="just">
                <a:lnSpc>
                  <a:spcPts val="4270"/>
                </a:lnSpc>
                <a:buFont typeface="Arial"/>
                <a:buChar char="•"/>
              </a:pPr>
              <a:r>
                <a:rPr lang="en-US" sz="3050" dirty="0">
                  <a:solidFill>
                    <a:srgbClr val="94DDDE"/>
                  </a:solidFill>
                  <a:cs typeface="Hacen Tunisia Light"/>
                </a:rPr>
                <a:t>INTRODUCTION</a:t>
              </a:r>
            </a:p>
            <a:p>
              <a:pPr marL="658495" lvl="1" indent="-329248" algn="just">
                <a:lnSpc>
                  <a:spcPts val="4270"/>
                </a:lnSpc>
                <a:buFont typeface="Arial"/>
                <a:buChar char="•"/>
              </a:pPr>
              <a:r>
                <a:rPr lang="en-US" sz="3050" dirty="0">
                  <a:solidFill>
                    <a:srgbClr val="94DDDE"/>
                  </a:solidFill>
                  <a:cs typeface="Hacen Tunisia Light"/>
                </a:rPr>
                <a:t>PROBLEM DEFINITION</a:t>
              </a:r>
            </a:p>
            <a:p>
              <a:pPr marL="658495" lvl="1" indent="-329248" algn="just">
                <a:lnSpc>
                  <a:spcPts val="4270"/>
                </a:lnSpc>
                <a:buFont typeface="Arial"/>
                <a:buChar char="•"/>
              </a:pPr>
              <a:r>
                <a:rPr lang="en-US" sz="3050" dirty="0">
                  <a:solidFill>
                    <a:srgbClr val="94DDDE"/>
                  </a:solidFill>
                  <a:cs typeface="Hacen Tunisia Light"/>
                </a:rPr>
                <a:t>PROPOSED IDEA OF THE PROJECT </a:t>
              </a:r>
            </a:p>
            <a:p>
              <a:pPr marL="658495" lvl="1" indent="-329248" algn="just">
                <a:lnSpc>
                  <a:spcPts val="4270"/>
                </a:lnSpc>
                <a:buFont typeface="Arial"/>
                <a:buChar char="•"/>
              </a:pPr>
              <a:r>
                <a:rPr lang="en-US" sz="3050" dirty="0">
                  <a:solidFill>
                    <a:srgbClr val="94DDDE"/>
                  </a:solidFill>
                  <a:cs typeface="Hacen Tunisia Light"/>
                </a:rPr>
                <a:t>REQUIREMENT</a:t>
              </a:r>
            </a:p>
            <a:p>
              <a:pPr marL="658495" lvl="1" indent="-329248" algn="just">
                <a:lnSpc>
                  <a:spcPts val="4270"/>
                </a:lnSpc>
                <a:buFont typeface="Arial"/>
                <a:buChar char="•"/>
              </a:pPr>
              <a:r>
                <a:rPr lang="en-US" sz="3050" dirty="0">
                  <a:solidFill>
                    <a:srgbClr val="94DDDE"/>
                  </a:solidFill>
                  <a:cs typeface="Hacen Tunisia Light"/>
                </a:rPr>
                <a:t>PROJECT FEASIBILITY </a:t>
              </a:r>
              <a:endParaRPr lang="ar-SA" sz="3050" dirty="0">
                <a:solidFill>
                  <a:srgbClr val="94DDDE"/>
                </a:solidFill>
                <a:cs typeface="Hacen Tunisia Light"/>
              </a:endParaRPr>
            </a:p>
            <a:p>
              <a:pPr marL="658495" lvl="1" indent="-329248" algn="just">
                <a:lnSpc>
                  <a:spcPts val="4270"/>
                </a:lnSpc>
                <a:buFont typeface="Arial"/>
                <a:buChar char="•"/>
              </a:pPr>
              <a:r>
                <a:rPr lang="en-US" sz="3050" dirty="0">
                  <a:solidFill>
                    <a:srgbClr val="94DDDE"/>
                  </a:solidFill>
                  <a:cs typeface="Hacen Tunisia Light"/>
                </a:rPr>
                <a:t>WEB APPLICATION TECHNOLOGIES USED</a:t>
              </a:r>
            </a:p>
            <a:p>
              <a:pPr marL="658495" lvl="1" indent="-329248" algn="just">
                <a:lnSpc>
                  <a:spcPts val="4270"/>
                </a:lnSpc>
                <a:buFont typeface="Arial"/>
                <a:buChar char="•"/>
              </a:pPr>
              <a:r>
                <a:rPr lang="en-US" sz="3050" dirty="0">
                  <a:solidFill>
                    <a:srgbClr val="94DDDE"/>
                  </a:solidFill>
                  <a:cs typeface="Hacen Tunisia Light"/>
                </a:rPr>
                <a:t>TEST TOOLS </a:t>
              </a:r>
            </a:p>
            <a:p>
              <a:pPr marL="658495" lvl="1" indent="-329248" algn="just">
                <a:lnSpc>
                  <a:spcPts val="4270"/>
                </a:lnSpc>
                <a:buFont typeface="Arial"/>
                <a:buChar char="•"/>
              </a:pPr>
              <a:r>
                <a:rPr lang="en-US" sz="3050" dirty="0">
                  <a:solidFill>
                    <a:srgbClr val="94DDDE"/>
                  </a:solidFill>
                  <a:cs typeface="Hacen Tunisia Light"/>
                </a:rPr>
                <a:t>DESIGN</a:t>
              </a:r>
            </a:p>
            <a:p>
              <a:pPr marL="658495" lvl="1" indent="-329248" algn="just">
                <a:lnSpc>
                  <a:spcPts val="4270"/>
                </a:lnSpc>
                <a:buFont typeface="Arial"/>
                <a:buChar char="•"/>
              </a:pPr>
              <a:r>
                <a:rPr lang="en-US" sz="3050" dirty="0">
                  <a:solidFill>
                    <a:srgbClr val="94DDDE"/>
                  </a:solidFill>
                  <a:cs typeface="Hacen Tunisia Light"/>
                </a:rPr>
                <a:t>SCREEN SHOTS OF SITE</a:t>
              </a:r>
            </a:p>
            <a:p>
              <a:pPr marL="658495" lvl="1" indent="-329248" algn="just">
                <a:lnSpc>
                  <a:spcPts val="4270"/>
                </a:lnSpc>
                <a:buFont typeface="Arial"/>
                <a:buChar char="•"/>
              </a:pPr>
              <a:r>
                <a:rPr lang="en-US" sz="3050" dirty="0">
                  <a:solidFill>
                    <a:srgbClr val="94DDDE"/>
                  </a:solidFill>
                  <a:cs typeface="Hacen Tunisia Light"/>
                </a:rPr>
                <a:t>FUTURE SCOPE</a:t>
              </a:r>
            </a:p>
            <a:p>
              <a:pPr marL="658495" lvl="1" indent="-329248" algn="just">
                <a:lnSpc>
                  <a:spcPts val="4270"/>
                </a:lnSpc>
                <a:buFont typeface="Arial"/>
                <a:buChar char="•"/>
              </a:pPr>
              <a:r>
                <a:rPr lang="en-US" sz="3050" dirty="0">
                  <a:solidFill>
                    <a:srgbClr val="94DDDE"/>
                  </a:solidFill>
                  <a:cs typeface="Hacen Tunisia Light"/>
                </a:rPr>
                <a:t>CONCLUSION</a:t>
              </a:r>
            </a:p>
          </p:txBody>
        </p:sp>
      </p:grpSp>
      <p:sp>
        <p:nvSpPr>
          <p:cNvPr id="6" name="Freeform 6"/>
          <p:cNvSpPr/>
          <p:nvPr/>
        </p:nvSpPr>
        <p:spPr>
          <a:xfrm flipH="1">
            <a:off x="13103696" y="1684366"/>
            <a:ext cx="3874545" cy="5122596"/>
          </a:xfrm>
          <a:custGeom>
            <a:avLst/>
            <a:gdLst/>
            <a:ahLst/>
            <a:cxnLst/>
            <a:rect l="l" t="t" r="r" b="b"/>
            <a:pathLst>
              <a:path w="3874545" h="5122596">
                <a:moveTo>
                  <a:pt x="3874546" y="0"/>
                </a:moveTo>
                <a:lnTo>
                  <a:pt x="0" y="0"/>
                </a:lnTo>
                <a:lnTo>
                  <a:pt x="0" y="5122596"/>
                </a:lnTo>
                <a:lnTo>
                  <a:pt x="3874546" y="5122596"/>
                </a:lnTo>
                <a:lnTo>
                  <a:pt x="387454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12032479" y="2475095"/>
            <a:ext cx="3874545" cy="5122596"/>
          </a:xfrm>
          <a:custGeom>
            <a:avLst/>
            <a:gdLst/>
            <a:ahLst/>
            <a:cxnLst/>
            <a:rect l="l" t="t" r="r" b="b"/>
            <a:pathLst>
              <a:path w="3874545" h="5122596">
                <a:moveTo>
                  <a:pt x="3874545" y="0"/>
                </a:moveTo>
                <a:lnTo>
                  <a:pt x="0" y="0"/>
                </a:lnTo>
                <a:lnTo>
                  <a:pt x="0" y="5122595"/>
                </a:lnTo>
                <a:lnTo>
                  <a:pt x="3874545" y="5122595"/>
                </a:lnTo>
                <a:lnTo>
                  <a:pt x="387454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0917723" y="3214319"/>
            <a:ext cx="3874545" cy="5122596"/>
          </a:xfrm>
          <a:custGeom>
            <a:avLst/>
            <a:gdLst/>
            <a:ahLst/>
            <a:cxnLst/>
            <a:rect l="l" t="t" r="r" b="b"/>
            <a:pathLst>
              <a:path w="3874545" h="5122596">
                <a:moveTo>
                  <a:pt x="3874545" y="0"/>
                </a:moveTo>
                <a:lnTo>
                  <a:pt x="0" y="0"/>
                </a:lnTo>
                <a:lnTo>
                  <a:pt x="0" y="5122596"/>
                </a:lnTo>
                <a:lnTo>
                  <a:pt x="3874545" y="5122596"/>
                </a:lnTo>
                <a:lnTo>
                  <a:pt x="387454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عنصر نائب لرقم الشريحة 10">
            <a:extLst>
              <a:ext uri="{FF2B5EF4-FFF2-40B4-BE49-F238E27FC236}">
                <a16:creationId xmlns:a16="http://schemas.microsoft.com/office/drawing/2014/main" id="{14F388EC-590C-4B6D-B6D0-0F94AC6EA0C5}"/>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flipH="1">
            <a:off x="1143000" y="3009900"/>
            <a:ext cx="5131837" cy="4114800"/>
          </a:xfrm>
          <a:custGeom>
            <a:avLst/>
            <a:gdLst/>
            <a:ahLst/>
            <a:cxnLst/>
            <a:rect l="l" t="t" r="r" b="b"/>
            <a:pathLst>
              <a:path w="5131837" h="4114800">
                <a:moveTo>
                  <a:pt x="5131837" y="0"/>
                </a:moveTo>
                <a:lnTo>
                  <a:pt x="0" y="0"/>
                </a:lnTo>
                <a:lnTo>
                  <a:pt x="0" y="4114800"/>
                </a:lnTo>
                <a:lnTo>
                  <a:pt x="5131837" y="4114800"/>
                </a:lnTo>
                <a:lnTo>
                  <a:pt x="513183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010400" y="3021496"/>
            <a:ext cx="10509835" cy="5899051"/>
          </a:xfrm>
          <a:prstGeom prst="rect">
            <a:avLst/>
          </a:prstGeom>
        </p:spPr>
        <p:txBody>
          <a:bodyPr lIns="0" tIns="0" rIns="0" bIns="0" rtlCol="0" anchor="t">
            <a:spAutoFit/>
          </a:bodyPr>
          <a:lstStyle/>
          <a:p>
            <a:pPr>
              <a:lnSpc>
                <a:spcPts val="4560"/>
              </a:lnSpc>
            </a:pPr>
            <a:r>
              <a:rPr lang="en-US" sz="3800" dirty="0">
                <a:solidFill>
                  <a:srgbClr val="2B4B82"/>
                </a:solidFill>
                <a:latin typeface="Hacen Tunisia Light"/>
                <a:cs typeface="Hacen Tunisia Light"/>
              </a:rPr>
              <a:t>Shopping is a fundamental part of daily life, involving the acquisition of goods and services from various retail outlets.</a:t>
            </a:r>
          </a:p>
          <a:p>
            <a:pPr>
              <a:lnSpc>
                <a:spcPts val="4560"/>
              </a:lnSpc>
            </a:pPr>
            <a:r>
              <a:rPr lang="en-US" sz="3800" dirty="0">
                <a:solidFill>
                  <a:srgbClr val="2B4B82"/>
                </a:solidFill>
                <a:latin typeface="Hacen Tunisia Light"/>
                <a:cs typeface="Hacen Tunisia Light"/>
              </a:rPr>
              <a:t>Two distinct realms shape our shopping experiences: the physical and the virtual.</a:t>
            </a:r>
          </a:p>
          <a:p>
            <a:pPr>
              <a:lnSpc>
                <a:spcPts val="4560"/>
              </a:lnSpc>
            </a:pPr>
            <a:r>
              <a:rPr lang="en-US" sz="3800" dirty="0">
                <a:solidFill>
                  <a:srgbClr val="2B4B82"/>
                </a:solidFill>
                <a:latin typeface="Hacen Tunisia Light"/>
                <a:cs typeface="Hacen Tunisia Light"/>
              </a:rPr>
              <a:t>In the physical realm, interactions occur in tangible spaces through face-to-face encounters.</a:t>
            </a:r>
          </a:p>
          <a:p>
            <a:pPr>
              <a:lnSpc>
                <a:spcPts val="4560"/>
              </a:lnSpc>
            </a:pPr>
            <a:r>
              <a:rPr lang="en-US" sz="3800" dirty="0">
                <a:solidFill>
                  <a:srgbClr val="2B4B82"/>
                </a:solidFill>
                <a:latin typeface="Hacen Tunisia Light"/>
                <a:cs typeface="Hacen Tunisia Light"/>
              </a:rPr>
              <a:t>The virtual realm encompasses interactions on the internet, transcending physical boundaries and allowing connections across vast distances.</a:t>
            </a:r>
          </a:p>
        </p:txBody>
      </p:sp>
      <p:sp>
        <p:nvSpPr>
          <p:cNvPr id="6" name="TextBox 4">
            <a:extLst>
              <a:ext uri="{FF2B5EF4-FFF2-40B4-BE49-F238E27FC236}">
                <a16:creationId xmlns:a16="http://schemas.microsoft.com/office/drawing/2014/main" id="{2E6D7BD5-9657-4DB0-B41C-A1BDB4EE4F16}"/>
              </a:ext>
            </a:extLst>
          </p:cNvPr>
          <p:cNvSpPr txBox="1"/>
          <p:nvPr/>
        </p:nvSpPr>
        <p:spPr>
          <a:xfrm>
            <a:off x="7318513" y="1028700"/>
            <a:ext cx="10969487" cy="957250"/>
          </a:xfrm>
          <a:prstGeom prst="rect">
            <a:avLst/>
          </a:prstGeom>
        </p:spPr>
        <p:txBody>
          <a:bodyPr lIns="0" tIns="0" rIns="0" bIns="0" rtlCol="0" anchor="t">
            <a:spAutoFit/>
          </a:bodyPr>
          <a:lstStyle/>
          <a:p>
            <a:pPr>
              <a:lnSpc>
                <a:spcPts val="7680"/>
              </a:lnSpc>
            </a:pPr>
            <a:r>
              <a:rPr lang="en-US" sz="6400" dirty="0">
                <a:solidFill>
                  <a:srgbClr val="31356E"/>
                </a:solidFill>
                <a:cs typeface="Hacen Tunisia"/>
              </a:rPr>
              <a:t>Introduction</a:t>
            </a:r>
          </a:p>
        </p:txBody>
      </p:sp>
      <p:sp>
        <p:nvSpPr>
          <p:cNvPr id="10" name="عنصر نائب لرقم الشريحة 10">
            <a:extLst>
              <a:ext uri="{FF2B5EF4-FFF2-40B4-BE49-F238E27FC236}">
                <a16:creationId xmlns:a16="http://schemas.microsoft.com/office/drawing/2014/main" id="{6CF0E37C-39E5-4202-BEEC-0B0EEDCE69FE}"/>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flipH="1">
            <a:off x="1066800" y="3009900"/>
            <a:ext cx="5131837" cy="4114800"/>
          </a:xfrm>
          <a:custGeom>
            <a:avLst/>
            <a:gdLst/>
            <a:ahLst/>
            <a:cxnLst/>
            <a:rect l="l" t="t" r="r" b="b"/>
            <a:pathLst>
              <a:path w="5131837" h="4114800">
                <a:moveTo>
                  <a:pt x="5131837" y="0"/>
                </a:moveTo>
                <a:lnTo>
                  <a:pt x="0" y="0"/>
                </a:lnTo>
                <a:lnTo>
                  <a:pt x="0" y="4114800"/>
                </a:lnTo>
                <a:lnTo>
                  <a:pt x="5131837" y="4114800"/>
                </a:lnTo>
                <a:lnTo>
                  <a:pt x="513183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790186" y="1014164"/>
            <a:ext cx="11277600" cy="8258671"/>
          </a:xfrm>
          <a:prstGeom prst="rect">
            <a:avLst/>
          </a:prstGeom>
        </p:spPr>
        <p:txBody>
          <a:bodyPr wrap="square" lIns="0" tIns="0" rIns="0" bIns="0" rtlCol="0" anchor="t">
            <a:spAutoFit/>
          </a:bodyPr>
          <a:lstStyle/>
          <a:p>
            <a:pPr>
              <a:lnSpc>
                <a:spcPts val="4560"/>
              </a:lnSpc>
            </a:pPr>
            <a:r>
              <a:rPr lang="en-US" sz="3600" dirty="0">
                <a:solidFill>
                  <a:srgbClr val="2B4B82"/>
                </a:solidFill>
                <a:latin typeface="Hacen Tunisia Light"/>
                <a:cs typeface="Hacen Tunisia Light"/>
              </a:rPr>
              <a:t>IEM E-commerce serves as a bridge between these realms, offering a platform for individuals to showcase and sell products online.</a:t>
            </a:r>
          </a:p>
          <a:p>
            <a:pPr>
              <a:lnSpc>
                <a:spcPts val="4560"/>
              </a:lnSpc>
            </a:pPr>
            <a:r>
              <a:rPr lang="en-US" sz="3600" dirty="0">
                <a:solidFill>
                  <a:srgbClr val="2B4B82"/>
                </a:solidFill>
                <a:latin typeface="Hacen Tunisia Light"/>
                <a:cs typeface="Hacen Tunisia Light"/>
              </a:rPr>
              <a:t>E-commerce facilitates seamless exchanges of goods, services, funds, and data over electronic networks, particularly the internet.</a:t>
            </a:r>
          </a:p>
          <a:p>
            <a:pPr>
              <a:lnSpc>
                <a:spcPts val="4560"/>
              </a:lnSpc>
            </a:pPr>
            <a:r>
              <a:rPr lang="en-US" sz="3600" dirty="0">
                <a:solidFill>
                  <a:srgbClr val="2B4B82"/>
                </a:solidFill>
                <a:latin typeface="Hacen Tunisia Light"/>
                <a:cs typeface="Hacen Tunisia Light"/>
              </a:rPr>
              <a:t>It revolutionizes commerce, providing convenience and accessibility.</a:t>
            </a:r>
          </a:p>
          <a:p>
            <a:pPr>
              <a:lnSpc>
                <a:spcPts val="4560"/>
              </a:lnSpc>
            </a:pPr>
            <a:r>
              <a:rPr lang="en-US" sz="3600" dirty="0">
                <a:solidFill>
                  <a:srgbClr val="2B4B82"/>
                </a:solidFill>
                <a:latin typeface="Hacen Tunisia Light"/>
                <a:cs typeface="Hacen Tunisia Light"/>
              </a:rPr>
              <a:t>Through e-commerce, individuals can transcend geographical limitations, tap into global markets, and build successful businesses from home.</a:t>
            </a:r>
          </a:p>
          <a:p>
            <a:pPr>
              <a:lnSpc>
                <a:spcPts val="4560"/>
              </a:lnSpc>
            </a:pPr>
            <a:r>
              <a:rPr lang="en-US" sz="3600" dirty="0">
                <a:solidFill>
                  <a:srgbClr val="2B4B82"/>
                </a:solidFill>
                <a:latin typeface="Hacen Tunisia Light"/>
                <a:cs typeface="Hacen Tunisia Light"/>
              </a:rPr>
              <a:t>The project aims to empower aspiring entrepreneurs by providing tools and resources for navigating the digital marketplace.</a:t>
            </a:r>
          </a:p>
        </p:txBody>
      </p:sp>
      <p:sp>
        <p:nvSpPr>
          <p:cNvPr id="10" name="عنصر نائب لرقم الشريحة 10">
            <a:extLst>
              <a:ext uri="{FF2B5EF4-FFF2-40B4-BE49-F238E27FC236}">
                <a16:creationId xmlns:a16="http://schemas.microsoft.com/office/drawing/2014/main" id="{7C53F384-E225-4A1D-8D9C-E40691D9693A}"/>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3</a:t>
            </a:r>
          </a:p>
        </p:txBody>
      </p:sp>
    </p:spTree>
    <p:extLst>
      <p:ext uri="{BB962C8B-B14F-4D97-AF65-F5344CB8AC3E}">
        <p14:creationId xmlns:p14="http://schemas.microsoft.com/office/powerpoint/2010/main" val="18149048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flipH="1">
            <a:off x="-454296" y="-209696"/>
            <a:ext cx="5131837" cy="4114800"/>
          </a:xfrm>
          <a:custGeom>
            <a:avLst/>
            <a:gdLst/>
            <a:ahLst/>
            <a:cxnLst/>
            <a:rect l="l" t="t" r="r" b="b"/>
            <a:pathLst>
              <a:path w="5131837" h="4114800">
                <a:moveTo>
                  <a:pt x="5131837" y="0"/>
                </a:moveTo>
                <a:lnTo>
                  <a:pt x="0" y="0"/>
                </a:lnTo>
                <a:lnTo>
                  <a:pt x="0" y="4114800"/>
                </a:lnTo>
                <a:lnTo>
                  <a:pt x="5131837" y="4114800"/>
                </a:lnTo>
                <a:lnTo>
                  <a:pt x="513183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5">
            <a:extLst>
              <a:ext uri="{FF2B5EF4-FFF2-40B4-BE49-F238E27FC236}">
                <a16:creationId xmlns:a16="http://schemas.microsoft.com/office/drawing/2014/main" id="{0C7623B4-27A3-4E3B-B19F-AEC422D2403C}"/>
              </a:ext>
            </a:extLst>
          </p:cNvPr>
          <p:cNvGrpSpPr/>
          <p:nvPr/>
        </p:nvGrpSpPr>
        <p:grpSpPr>
          <a:xfrm>
            <a:off x="4827037" y="1409700"/>
            <a:ext cx="6165886" cy="7080924"/>
            <a:chOff x="13363" y="883472"/>
            <a:chExt cx="8031299" cy="5307068"/>
          </a:xfrm>
        </p:grpSpPr>
        <p:sp>
          <p:nvSpPr>
            <p:cNvPr id="6" name="TextBox 6">
              <a:extLst>
                <a:ext uri="{FF2B5EF4-FFF2-40B4-BE49-F238E27FC236}">
                  <a16:creationId xmlns:a16="http://schemas.microsoft.com/office/drawing/2014/main" id="{3FE54A43-BC00-42F5-8CFA-0513E047E144}"/>
                </a:ext>
              </a:extLst>
            </p:cNvPr>
            <p:cNvSpPr txBox="1"/>
            <p:nvPr/>
          </p:nvSpPr>
          <p:spPr>
            <a:xfrm>
              <a:off x="13363" y="883472"/>
              <a:ext cx="7553015" cy="1396640"/>
            </a:xfrm>
            <a:prstGeom prst="rect">
              <a:avLst/>
            </a:prstGeom>
          </p:spPr>
          <p:txBody>
            <a:bodyPr wrap="square" lIns="0" tIns="0" rIns="0" bIns="0" rtlCol="0" anchor="t">
              <a:spAutoFit/>
            </a:bodyPr>
            <a:lstStyle/>
            <a:p>
              <a:pPr algn="ctr">
                <a:lnSpc>
                  <a:spcPts val="7680"/>
                </a:lnSpc>
              </a:pPr>
              <a:r>
                <a:rPr lang="en-US" sz="4000" b="1" dirty="0">
                  <a:solidFill>
                    <a:srgbClr val="2B4B82"/>
                  </a:solidFill>
                  <a:cs typeface="Hacen Tunisia Bold"/>
                </a:rPr>
                <a:t>Physical Realm</a:t>
              </a:r>
            </a:p>
            <a:p>
              <a:pPr>
                <a:lnSpc>
                  <a:spcPts val="7680"/>
                </a:lnSpc>
              </a:pPr>
              <a:endParaRPr lang="en-US" sz="4000" b="1" dirty="0">
                <a:solidFill>
                  <a:srgbClr val="2B4B82"/>
                </a:solidFill>
                <a:cs typeface="Hacen Tunisia Bold"/>
              </a:endParaRPr>
            </a:p>
          </p:txBody>
        </p:sp>
        <p:sp>
          <p:nvSpPr>
            <p:cNvPr id="7" name="TextBox 7">
              <a:extLst>
                <a:ext uri="{FF2B5EF4-FFF2-40B4-BE49-F238E27FC236}">
                  <a16:creationId xmlns:a16="http://schemas.microsoft.com/office/drawing/2014/main" id="{53591B60-6A1E-4254-A296-ABE835B0FAFA}"/>
                </a:ext>
              </a:extLst>
            </p:cNvPr>
            <p:cNvSpPr txBox="1"/>
            <p:nvPr/>
          </p:nvSpPr>
          <p:spPr>
            <a:xfrm>
              <a:off x="13363" y="1769272"/>
              <a:ext cx="8031299" cy="4421268"/>
            </a:xfrm>
            <a:prstGeom prst="rect">
              <a:avLst/>
            </a:prstGeom>
          </p:spPr>
          <p:txBody>
            <a:bodyPr wrap="square" lIns="0" tIns="0" rIns="0" bIns="0" rtlCol="0" anchor="t">
              <a:spAutoFit/>
            </a:bodyPr>
            <a:lstStyle/>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Interactions occur in tangible spaces.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Face-to-face encounters.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In-person transactions.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Traditional brick-and-mortar stores.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Physical products and storefronts.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Direct sensory experiences (touch, sight, etc.).</a:t>
              </a:r>
            </a:p>
          </p:txBody>
        </p:sp>
      </p:grpSp>
      <p:grpSp>
        <p:nvGrpSpPr>
          <p:cNvPr id="8" name="Group 5">
            <a:extLst>
              <a:ext uri="{FF2B5EF4-FFF2-40B4-BE49-F238E27FC236}">
                <a16:creationId xmlns:a16="http://schemas.microsoft.com/office/drawing/2014/main" id="{76CDC2F8-E340-4F98-8893-5AD92B234BC7}"/>
              </a:ext>
            </a:extLst>
          </p:cNvPr>
          <p:cNvGrpSpPr/>
          <p:nvPr/>
        </p:nvGrpSpPr>
        <p:grpSpPr>
          <a:xfrm>
            <a:off x="10924720" y="1409700"/>
            <a:ext cx="7121543" cy="8260735"/>
            <a:chOff x="13363" y="883472"/>
            <a:chExt cx="8031299" cy="6191322"/>
          </a:xfrm>
        </p:grpSpPr>
        <p:sp>
          <p:nvSpPr>
            <p:cNvPr id="9" name="TextBox 6">
              <a:extLst>
                <a:ext uri="{FF2B5EF4-FFF2-40B4-BE49-F238E27FC236}">
                  <a16:creationId xmlns:a16="http://schemas.microsoft.com/office/drawing/2014/main" id="{5F851F70-A67C-4243-AD2F-1B3C070B4F59}"/>
                </a:ext>
              </a:extLst>
            </p:cNvPr>
            <p:cNvSpPr txBox="1"/>
            <p:nvPr/>
          </p:nvSpPr>
          <p:spPr>
            <a:xfrm>
              <a:off x="13363" y="883472"/>
              <a:ext cx="7553015" cy="656558"/>
            </a:xfrm>
            <a:prstGeom prst="rect">
              <a:avLst/>
            </a:prstGeom>
          </p:spPr>
          <p:txBody>
            <a:bodyPr wrap="square" lIns="0" tIns="0" rIns="0" bIns="0" rtlCol="0" anchor="t">
              <a:spAutoFit/>
            </a:bodyPr>
            <a:lstStyle/>
            <a:p>
              <a:pPr algn="ctr">
                <a:lnSpc>
                  <a:spcPts val="7680"/>
                </a:lnSpc>
              </a:pPr>
              <a:r>
                <a:rPr lang="en-US" sz="4000" b="1" dirty="0">
                  <a:solidFill>
                    <a:srgbClr val="2B4B82"/>
                  </a:solidFill>
                  <a:cs typeface="Hacen Tunisia Bold"/>
                </a:rPr>
                <a:t>Virtual Realm</a:t>
              </a:r>
            </a:p>
          </p:txBody>
        </p:sp>
        <p:sp>
          <p:nvSpPr>
            <p:cNvPr id="10" name="TextBox 7">
              <a:extLst>
                <a:ext uri="{FF2B5EF4-FFF2-40B4-BE49-F238E27FC236}">
                  <a16:creationId xmlns:a16="http://schemas.microsoft.com/office/drawing/2014/main" id="{F41E439D-1CEF-4A6A-9B2B-22DF55CE90DF}"/>
                </a:ext>
              </a:extLst>
            </p:cNvPr>
            <p:cNvSpPr txBox="1"/>
            <p:nvPr/>
          </p:nvSpPr>
          <p:spPr>
            <a:xfrm>
              <a:off x="13363" y="1769272"/>
              <a:ext cx="8031299" cy="5305522"/>
            </a:xfrm>
            <a:prstGeom prst="rect">
              <a:avLst/>
            </a:prstGeom>
          </p:spPr>
          <p:txBody>
            <a:bodyPr wrap="square" lIns="0" tIns="0" rIns="0" bIns="0" rtlCol="0" anchor="t">
              <a:spAutoFit/>
            </a:bodyPr>
            <a:lstStyle/>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Interactions take place online.</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Connections transcend physical boundaries.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Engagement through digital platforms.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E-commerce websites and apps.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Virtual storefronts and digital catalogs.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Remote transactions.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Access to global markets.</a:t>
              </a:r>
            </a:p>
            <a:p>
              <a:pPr marL="571500" indent="-571500">
                <a:lnSpc>
                  <a:spcPts val="4560"/>
                </a:lnSpc>
                <a:buFont typeface="Arial" panose="020B0604020202020204" pitchFamily="34" charset="0"/>
                <a:buChar char="•"/>
              </a:pPr>
              <a:r>
                <a:rPr lang="en-US" sz="3600" dirty="0">
                  <a:solidFill>
                    <a:srgbClr val="2B4B82"/>
                  </a:solidFill>
                  <a:latin typeface="Hacen Tunisia Light"/>
                  <a:cs typeface="Hacen Tunisia Light"/>
                </a:rPr>
                <a:t>Digital communication tools (email, chat, etc.).</a:t>
              </a:r>
            </a:p>
          </p:txBody>
        </p:sp>
      </p:grpSp>
      <p:sp>
        <p:nvSpPr>
          <p:cNvPr id="12" name="عنصر نائب لرقم الشريحة 10">
            <a:extLst>
              <a:ext uri="{FF2B5EF4-FFF2-40B4-BE49-F238E27FC236}">
                <a16:creationId xmlns:a16="http://schemas.microsoft.com/office/drawing/2014/main" id="{62220465-7807-4BE5-844A-8D2DBABE6057}"/>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4</a:t>
            </a:r>
          </a:p>
        </p:txBody>
      </p:sp>
    </p:spTree>
    <p:extLst>
      <p:ext uri="{BB962C8B-B14F-4D97-AF65-F5344CB8AC3E}">
        <p14:creationId xmlns:p14="http://schemas.microsoft.com/office/powerpoint/2010/main" val="4138712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13" name="صورة 12">
            <a:extLst>
              <a:ext uri="{FF2B5EF4-FFF2-40B4-BE49-F238E27FC236}">
                <a16:creationId xmlns:a16="http://schemas.microsoft.com/office/drawing/2014/main" id="{E71CE85B-21F0-4BA6-BE19-19D10AB32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7104" y="-38100"/>
            <a:ext cx="3543724" cy="3543724"/>
          </a:xfrm>
          <a:prstGeom prst="rect">
            <a:avLst/>
          </a:prstGeom>
        </p:spPr>
      </p:pic>
      <p:pic>
        <p:nvPicPr>
          <p:cNvPr id="15" name="صورة 14">
            <a:extLst>
              <a:ext uri="{FF2B5EF4-FFF2-40B4-BE49-F238E27FC236}">
                <a16:creationId xmlns:a16="http://schemas.microsoft.com/office/drawing/2014/main" id="{0539C3D5-5784-4EB2-A323-ECCB08900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76462"/>
            <a:ext cx="3124200" cy="3124200"/>
          </a:xfrm>
          <a:prstGeom prst="rect">
            <a:avLst/>
          </a:prstGeom>
        </p:spPr>
      </p:pic>
      <p:sp>
        <p:nvSpPr>
          <p:cNvPr id="10" name="TextBox 3">
            <a:extLst>
              <a:ext uri="{FF2B5EF4-FFF2-40B4-BE49-F238E27FC236}">
                <a16:creationId xmlns:a16="http://schemas.microsoft.com/office/drawing/2014/main" id="{8E3ADDEF-FAC9-449D-89EF-F9675B4C7383}"/>
              </a:ext>
            </a:extLst>
          </p:cNvPr>
          <p:cNvSpPr txBox="1"/>
          <p:nvPr/>
        </p:nvSpPr>
        <p:spPr>
          <a:xfrm>
            <a:off x="6400800" y="299349"/>
            <a:ext cx="9569415" cy="937821"/>
          </a:xfrm>
          <a:prstGeom prst="rect">
            <a:avLst/>
          </a:prstGeom>
        </p:spPr>
        <p:txBody>
          <a:bodyPr lIns="0" tIns="0" rIns="0" bIns="0" rtlCol="0" anchor="t">
            <a:spAutoFit/>
          </a:bodyPr>
          <a:lstStyle/>
          <a:p>
            <a:pPr>
              <a:lnSpc>
                <a:spcPts val="6884"/>
              </a:lnSpc>
            </a:pPr>
            <a:r>
              <a:rPr lang="en-US" sz="8099" dirty="0">
                <a:solidFill>
                  <a:srgbClr val="2B4B82"/>
                </a:solidFill>
                <a:cs typeface="Hacen Tunisia Bold"/>
              </a:rPr>
              <a:t>Problem definition</a:t>
            </a:r>
          </a:p>
        </p:txBody>
      </p:sp>
      <p:graphicFrame>
        <p:nvGraphicFramePr>
          <p:cNvPr id="8" name="جدول 10">
            <a:extLst>
              <a:ext uri="{FF2B5EF4-FFF2-40B4-BE49-F238E27FC236}">
                <a16:creationId xmlns:a16="http://schemas.microsoft.com/office/drawing/2014/main" id="{A8697272-09B2-4BC2-9E57-B6DC3BA593A2}"/>
              </a:ext>
            </a:extLst>
          </p:cNvPr>
          <p:cNvGraphicFramePr>
            <a:graphicFrameLocks noGrp="1"/>
          </p:cNvGraphicFramePr>
          <p:nvPr>
            <p:extLst>
              <p:ext uri="{D42A27DB-BD31-4B8C-83A1-F6EECF244321}">
                <p14:modId xmlns:p14="http://schemas.microsoft.com/office/powerpoint/2010/main" val="3394216886"/>
              </p:ext>
            </p:extLst>
          </p:nvPr>
        </p:nvGraphicFramePr>
        <p:xfrm>
          <a:off x="762000" y="3695700"/>
          <a:ext cx="16611602" cy="5558117"/>
        </p:xfrm>
        <a:graphic>
          <a:graphicData uri="http://schemas.openxmlformats.org/drawingml/2006/table">
            <a:tbl>
              <a:tblPr firstRow="1" bandRow="1">
                <a:tableStyleId>{0660B408-B3CF-4A94-85FC-2B1E0A45F4A2}</a:tableStyleId>
              </a:tblPr>
              <a:tblGrid>
                <a:gridCol w="8305801">
                  <a:extLst>
                    <a:ext uri="{9D8B030D-6E8A-4147-A177-3AD203B41FA5}">
                      <a16:colId xmlns:a16="http://schemas.microsoft.com/office/drawing/2014/main" val="551553543"/>
                    </a:ext>
                  </a:extLst>
                </a:gridCol>
                <a:gridCol w="8305801">
                  <a:extLst>
                    <a:ext uri="{9D8B030D-6E8A-4147-A177-3AD203B41FA5}">
                      <a16:colId xmlns:a16="http://schemas.microsoft.com/office/drawing/2014/main" val="1963132855"/>
                    </a:ext>
                  </a:extLst>
                </a:gridCol>
              </a:tblGrid>
              <a:tr h="1443317">
                <a:tc>
                  <a:txBody>
                    <a:bodyPr/>
                    <a:lstStyle/>
                    <a:p>
                      <a:pPr>
                        <a:lnSpc>
                          <a:spcPct val="200000"/>
                        </a:lnSpc>
                      </a:pPr>
                      <a:r>
                        <a:rPr lang="en-US" sz="4000" b="1" kern="1200" dirty="0">
                          <a:solidFill>
                            <a:srgbClr val="2B4B82"/>
                          </a:solidFill>
                          <a:latin typeface="+mn-lt"/>
                          <a:ea typeface="+mn-ea"/>
                          <a:cs typeface="+mn-cs"/>
                        </a:rPr>
                        <a:t>Challenge</a:t>
                      </a:r>
                    </a:p>
                  </a:txBody>
                  <a:tcPr/>
                </a:tc>
                <a:tc>
                  <a:txBody>
                    <a:bodyPr/>
                    <a:lstStyle/>
                    <a:p>
                      <a:pPr>
                        <a:lnSpc>
                          <a:spcPct val="200000"/>
                        </a:lnSpc>
                      </a:pPr>
                      <a:r>
                        <a:rPr lang="en-US" sz="4000" b="1" kern="1200" dirty="0">
                          <a:solidFill>
                            <a:srgbClr val="2B4B82"/>
                          </a:solidFill>
                          <a:latin typeface="+mn-lt"/>
                          <a:ea typeface="+mn-ea"/>
                          <a:cs typeface="+mn-cs"/>
                        </a:rPr>
                        <a:t>Description</a:t>
                      </a:r>
                    </a:p>
                  </a:txBody>
                  <a:tcPr/>
                </a:tc>
                <a:extLst>
                  <a:ext uri="{0D108BD9-81ED-4DB2-BD59-A6C34878D82A}">
                    <a16:rowId xmlns:a16="http://schemas.microsoft.com/office/drawing/2014/main" val="737126795"/>
                  </a:ext>
                </a:extLst>
              </a:tr>
              <a:tr h="763494">
                <a:tc>
                  <a:txBody>
                    <a:bodyPr/>
                    <a:lstStyle/>
                    <a:p>
                      <a:pPr>
                        <a:lnSpc>
                          <a:spcPct val="250000"/>
                        </a:lnSpc>
                      </a:pPr>
                      <a:r>
                        <a:rPr lang="en-US" sz="2800" kern="1200" dirty="0">
                          <a:solidFill>
                            <a:srgbClr val="2B4B82"/>
                          </a:solidFill>
                          <a:latin typeface="+mn-lt"/>
                          <a:ea typeface="+mn-ea"/>
                          <a:cs typeface="Hacen Tunisia Light"/>
                        </a:rPr>
                        <a:t>Lack of a modern and visually appealing online store</a:t>
                      </a:r>
                    </a:p>
                  </a:txBody>
                  <a:tcPr/>
                </a:tc>
                <a:tc>
                  <a:txBody>
                    <a:bodyPr/>
                    <a:lstStyle/>
                    <a:p>
                      <a:pPr marL="0" algn="l" defTabSz="914400" rtl="0" eaLnBrk="1" latinLnBrk="0" hangingPunct="1"/>
                      <a:r>
                        <a:rPr lang="en-US" sz="2800" kern="1200" dirty="0">
                          <a:solidFill>
                            <a:srgbClr val="2B4B82"/>
                          </a:solidFill>
                          <a:latin typeface="+mn-lt"/>
                          <a:ea typeface="+mn-ea"/>
                          <a:cs typeface="Hacen Tunisia Light"/>
                        </a:rPr>
                        <a:t>The current online store is outdated and not visually appealing, which may deter customers from shopping there.</a:t>
                      </a:r>
                    </a:p>
                  </a:txBody>
                  <a:tcPr/>
                </a:tc>
                <a:extLst>
                  <a:ext uri="{0D108BD9-81ED-4DB2-BD59-A6C34878D82A}">
                    <a16:rowId xmlns:a16="http://schemas.microsoft.com/office/drawing/2014/main" val="484834248"/>
                  </a:ext>
                </a:extLst>
              </a:tr>
              <a:tr h="763494">
                <a:tc>
                  <a:txBody>
                    <a:bodyPr/>
                    <a:lstStyle/>
                    <a:p>
                      <a:pPr>
                        <a:lnSpc>
                          <a:spcPct val="250000"/>
                        </a:lnSpc>
                      </a:pPr>
                      <a:r>
                        <a:rPr lang="en-US" sz="2800" kern="1200" dirty="0">
                          <a:solidFill>
                            <a:srgbClr val="2B4B82"/>
                          </a:solidFill>
                          <a:latin typeface="+mn-lt"/>
                          <a:ea typeface="+mn-ea"/>
                          <a:cs typeface="Hacen Tunisia Light"/>
                        </a:rPr>
                        <a:t>Difficulty managing traditional online stores</a:t>
                      </a:r>
                    </a:p>
                  </a:txBody>
                  <a:tcPr/>
                </a:tc>
                <a:tc>
                  <a:txBody>
                    <a:bodyPr/>
                    <a:lstStyle/>
                    <a:p>
                      <a:r>
                        <a:rPr lang="en-US" sz="2800" kern="1200" dirty="0">
                          <a:solidFill>
                            <a:srgbClr val="2B4B82"/>
                          </a:solidFill>
                          <a:latin typeface="+mn-lt"/>
                          <a:ea typeface="+mn-ea"/>
                          <a:cs typeface="Hacen Tunisia Light"/>
                        </a:rPr>
                        <a:t>The current system is difficult to manage, making it hard to add products, control categories, track inventory, and fulfill orders.</a:t>
                      </a:r>
                    </a:p>
                  </a:txBody>
                  <a:tcPr/>
                </a:tc>
                <a:extLst>
                  <a:ext uri="{0D108BD9-81ED-4DB2-BD59-A6C34878D82A}">
                    <a16:rowId xmlns:a16="http://schemas.microsoft.com/office/drawing/2014/main" val="437122890"/>
                  </a:ext>
                </a:extLst>
              </a:tr>
              <a:tr h="842683">
                <a:tc>
                  <a:txBody>
                    <a:bodyPr/>
                    <a:lstStyle/>
                    <a:p>
                      <a:pPr>
                        <a:lnSpc>
                          <a:spcPct val="250000"/>
                        </a:lnSpc>
                      </a:pPr>
                      <a:r>
                        <a:rPr lang="en-US" sz="2800" kern="1200" dirty="0">
                          <a:solidFill>
                            <a:srgbClr val="2B4B82"/>
                          </a:solidFill>
                          <a:latin typeface="+mn-lt"/>
                          <a:ea typeface="+mn-ea"/>
                          <a:cs typeface="Hacen Tunisia Light"/>
                        </a:rPr>
                        <a:t>Absence of accurate analytical reports</a:t>
                      </a:r>
                    </a:p>
                  </a:txBody>
                  <a:tcPr/>
                </a:tc>
                <a:tc>
                  <a:txBody>
                    <a:bodyPr/>
                    <a:lstStyle/>
                    <a:p>
                      <a:r>
                        <a:rPr lang="en-US" sz="2800" kern="1200" dirty="0">
                          <a:solidFill>
                            <a:srgbClr val="2B4B82"/>
                          </a:solidFill>
                          <a:latin typeface="+mn-lt"/>
                          <a:ea typeface="+mn-ea"/>
                          <a:cs typeface="Hacen Tunisia Light"/>
                        </a:rPr>
                        <a:t>The current system does not provide accurate data on customer behavior, making it difficult for store owners to understand their customers and improve sales.</a:t>
                      </a:r>
                    </a:p>
                  </a:txBody>
                  <a:tcPr/>
                </a:tc>
                <a:extLst>
                  <a:ext uri="{0D108BD9-81ED-4DB2-BD59-A6C34878D82A}">
                    <a16:rowId xmlns:a16="http://schemas.microsoft.com/office/drawing/2014/main" val="3518930658"/>
                  </a:ext>
                </a:extLst>
              </a:tr>
            </a:tbl>
          </a:graphicData>
        </a:graphic>
      </p:graphicFrame>
      <p:sp>
        <p:nvSpPr>
          <p:cNvPr id="16" name="عنصر نائب لرقم الشريحة 10">
            <a:extLst>
              <a:ext uri="{FF2B5EF4-FFF2-40B4-BE49-F238E27FC236}">
                <a16:creationId xmlns:a16="http://schemas.microsoft.com/office/drawing/2014/main" id="{5B011C13-B404-41AE-859A-9FE9CAC1ECE0}"/>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5</a:t>
            </a:r>
          </a:p>
        </p:txBody>
      </p:sp>
    </p:spTree>
    <p:extLst>
      <p:ext uri="{BB962C8B-B14F-4D97-AF65-F5344CB8AC3E}">
        <p14:creationId xmlns:p14="http://schemas.microsoft.com/office/powerpoint/2010/main" val="31113969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8" name="Freeform 5">
            <a:extLst>
              <a:ext uri="{FF2B5EF4-FFF2-40B4-BE49-F238E27FC236}">
                <a16:creationId xmlns:a16="http://schemas.microsoft.com/office/drawing/2014/main" id="{F2E874D2-50D4-4D8B-8432-9432E91CA3B1}"/>
              </a:ext>
            </a:extLst>
          </p:cNvPr>
          <p:cNvSpPr/>
          <p:nvPr/>
        </p:nvSpPr>
        <p:spPr>
          <a:xfrm flipH="1">
            <a:off x="17013150" y="-592218"/>
            <a:ext cx="1503450" cy="2055597"/>
          </a:xfrm>
          <a:custGeom>
            <a:avLst/>
            <a:gdLst/>
            <a:ahLst/>
            <a:cxnLst/>
            <a:rect l="l" t="t" r="r" b="b"/>
            <a:pathLst>
              <a:path w="3662625" h="5642699">
                <a:moveTo>
                  <a:pt x="3662625" y="0"/>
                </a:moveTo>
                <a:lnTo>
                  <a:pt x="0" y="0"/>
                </a:lnTo>
                <a:lnTo>
                  <a:pt x="0" y="5642699"/>
                </a:lnTo>
                <a:lnTo>
                  <a:pt x="3662625" y="5642699"/>
                </a:lnTo>
                <a:lnTo>
                  <a:pt x="36626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15" name="صورة 14">
            <a:extLst>
              <a:ext uri="{FF2B5EF4-FFF2-40B4-BE49-F238E27FC236}">
                <a16:creationId xmlns:a16="http://schemas.microsoft.com/office/drawing/2014/main" id="{C54E2770-CDDC-451C-B64F-41D28A746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86704"/>
            <a:ext cx="3505200" cy="3505200"/>
          </a:xfrm>
          <a:prstGeom prst="rect">
            <a:avLst/>
          </a:prstGeom>
        </p:spPr>
      </p:pic>
      <p:sp>
        <p:nvSpPr>
          <p:cNvPr id="7" name="TextBox 7"/>
          <p:cNvSpPr txBox="1"/>
          <p:nvPr/>
        </p:nvSpPr>
        <p:spPr>
          <a:xfrm>
            <a:off x="4495800" y="1250537"/>
            <a:ext cx="13411200" cy="3084947"/>
          </a:xfrm>
          <a:prstGeom prst="rect">
            <a:avLst/>
          </a:prstGeom>
        </p:spPr>
        <p:txBody>
          <a:bodyPr wrap="square" lIns="0" tIns="0" rIns="0" bIns="0" rtlCol="0" anchor="t">
            <a:spAutoFit/>
          </a:bodyPr>
          <a:lstStyle/>
          <a:p>
            <a:pPr marL="307657" lvl="1">
              <a:lnSpc>
                <a:spcPts val="3990"/>
              </a:lnSpc>
            </a:pPr>
            <a:r>
              <a:rPr lang="en-US" sz="4000" dirty="0">
                <a:solidFill>
                  <a:srgbClr val="2B4B82"/>
                </a:solidFill>
                <a:cs typeface="Hacen Tunisia Light"/>
              </a:rPr>
              <a:t>Our project is to create a cutting-edge online store called "IEM E-commerce" that aims to offer users a seamless and enjoyable shopping experience while providing administrators with powerful tools to efficiently manage the store's operations. Leveraging the advanced MERN stack technology ensures high website speed and performance.</a:t>
            </a:r>
          </a:p>
        </p:txBody>
      </p:sp>
      <p:sp>
        <p:nvSpPr>
          <p:cNvPr id="13" name="TextBox 3">
            <a:extLst>
              <a:ext uri="{FF2B5EF4-FFF2-40B4-BE49-F238E27FC236}">
                <a16:creationId xmlns:a16="http://schemas.microsoft.com/office/drawing/2014/main" id="{B565BE6D-FE18-46EA-BAA1-A2C7B7BB64C3}"/>
              </a:ext>
            </a:extLst>
          </p:cNvPr>
          <p:cNvSpPr txBox="1"/>
          <p:nvPr/>
        </p:nvSpPr>
        <p:spPr>
          <a:xfrm>
            <a:off x="4953000" y="100112"/>
            <a:ext cx="11893515" cy="937821"/>
          </a:xfrm>
          <a:prstGeom prst="rect">
            <a:avLst/>
          </a:prstGeom>
        </p:spPr>
        <p:txBody>
          <a:bodyPr wrap="square" lIns="0" tIns="0" rIns="0" bIns="0" rtlCol="0" anchor="t">
            <a:spAutoFit/>
          </a:bodyPr>
          <a:lstStyle/>
          <a:p>
            <a:pPr>
              <a:lnSpc>
                <a:spcPts val="6884"/>
              </a:lnSpc>
            </a:pPr>
            <a:r>
              <a:rPr lang="en-US" sz="8000" dirty="0">
                <a:solidFill>
                  <a:srgbClr val="2B4B82"/>
                </a:solidFill>
                <a:cs typeface="Hacen Tunisia Bold"/>
              </a:rPr>
              <a:t>Proposed idea of the project </a:t>
            </a:r>
          </a:p>
        </p:txBody>
      </p:sp>
      <p:grpSp>
        <p:nvGrpSpPr>
          <p:cNvPr id="19" name="Group 5">
            <a:extLst>
              <a:ext uri="{FF2B5EF4-FFF2-40B4-BE49-F238E27FC236}">
                <a16:creationId xmlns:a16="http://schemas.microsoft.com/office/drawing/2014/main" id="{063FAFF8-6621-4476-A3E0-E8E577F10509}"/>
              </a:ext>
            </a:extLst>
          </p:cNvPr>
          <p:cNvGrpSpPr/>
          <p:nvPr/>
        </p:nvGrpSpPr>
        <p:grpSpPr>
          <a:xfrm>
            <a:off x="30804" y="4533900"/>
            <a:ext cx="6705600" cy="5019365"/>
            <a:chOff x="-188972" y="936877"/>
            <a:chExt cx="8314757" cy="6871069"/>
          </a:xfrm>
        </p:grpSpPr>
        <p:sp>
          <p:nvSpPr>
            <p:cNvPr id="20" name="TextBox 6">
              <a:extLst>
                <a:ext uri="{FF2B5EF4-FFF2-40B4-BE49-F238E27FC236}">
                  <a16:creationId xmlns:a16="http://schemas.microsoft.com/office/drawing/2014/main" id="{B0761ACA-74FB-4F58-8960-49CD77F270C4}"/>
                </a:ext>
              </a:extLst>
            </p:cNvPr>
            <p:cNvSpPr txBox="1"/>
            <p:nvPr/>
          </p:nvSpPr>
          <p:spPr>
            <a:xfrm>
              <a:off x="94486" y="936877"/>
              <a:ext cx="8031299" cy="1199179"/>
            </a:xfrm>
            <a:prstGeom prst="rect">
              <a:avLst/>
            </a:prstGeom>
          </p:spPr>
          <p:txBody>
            <a:bodyPr lIns="0" tIns="0" rIns="0" bIns="0" rtlCol="0" anchor="t">
              <a:spAutoFit/>
            </a:bodyPr>
            <a:lstStyle/>
            <a:p>
              <a:pPr>
                <a:lnSpc>
                  <a:spcPts val="7680"/>
                </a:lnSpc>
              </a:pPr>
              <a:r>
                <a:rPr lang="en-US" sz="4000" b="1" dirty="0">
                  <a:solidFill>
                    <a:srgbClr val="2B4B82"/>
                  </a:solidFill>
                  <a:cs typeface="Hacen Tunisia Bold"/>
                </a:rPr>
                <a:t>Smooth User Experience</a:t>
              </a:r>
            </a:p>
          </p:txBody>
        </p:sp>
        <p:sp>
          <p:nvSpPr>
            <p:cNvPr id="21" name="TextBox 7">
              <a:extLst>
                <a:ext uri="{FF2B5EF4-FFF2-40B4-BE49-F238E27FC236}">
                  <a16:creationId xmlns:a16="http://schemas.microsoft.com/office/drawing/2014/main" id="{640F88B9-3192-4E96-8C4E-0B394C260FA8}"/>
                </a:ext>
              </a:extLst>
            </p:cNvPr>
            <p:cNvSpPr txBox="1"/>
            <p:nvPr/>
          </p:nvSpPr>
          <p:spPr>
            <a:xfrm>
              <a:off x="-188972" y="2254697"/>
              <a:ext cx="8031299" cy="5553249"/>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 - Intuitive and user-friendly interface for easy navigation.</a:t>
              </a:r>
            </a:p>
            <a:p>
              <a:pPr marL="307657" lvl="1">
                <a:lnSpc>
                  <a:spcPts val="3990"/>
                </a:lnSpc>
              </a:pPr>
              <a:r>
                <a:rPr lang="en-US" sz="2400" b="1" dirty="0">
                  <a:solidFill>
                    <a:srgbClr val="2B4B82"/>
                  </a:solidFill>
                  <a:cs typeface="Hacen Tunisia Light"/>
                </a:rPr>
                <a:t>  - Responsive design to ensure compatibility across devices.</a:t>
              </a:r>
            </a:p>
            <a:p>
              <a:pPr marL="307657" lvl="1">
                <a:lnSpc>
                  <a:spcPts val="3990"/>
                </a:lnSpc>
              </a:pPr>
              <a:r>
                <a:rPr lang="en-US" sz="2400" b="1" dirty="0">
                  <a:solidFill>
                    <a:srgbClr val="2B4B82"/>
                  </a:solidFill>
                  <a:cs typeface="Hacen Tunisia Light"/>
                </a:rPr>
                <a:t>   - Advanced search and filter options for efficient product discovery.</a:t>
              </a:r>
            </a:p>
            <a:p>
              <a:pPr marL="307657" lvl="1">
                <a:lnSpc>
                  <a:spcPts val="3990"/>
                </a:lnSpc>
              </a:pPr>
              <a:r>
                <a:rPr lang="en-US" sz="2400" b="1" dirty="0">
                  <a:solidFill>
                    <a:srgbClr val="2B4B82"/>
                  </a:solidFill>
                  <a:cs typeface="Hacen Tunisia Light"/>
                </a:rPr>
                <a:t>   - Streamlined checkout process for a hassle-free purchasing experience.</a:t>
              </a:r>
            </a:p>
          </p:txBody>
        </p:sp>
      </p:grpSp>
      <p:grpSp>
        <p:nvGrpSpPr>
          <p:cNvPr id="22" name="Group 5">
            <a:extLst>
              <a:ext uri="{FF2B5EF4-FFF2-40B4-BE49-F238E27FC236}">
                <a16:creationId xmlns:a16="http://schemas.microsoft.com/office/drawing/2014/main" id="{057C8350-4930-4C24-B93B-5ADCDEF7B007}"/>
              </a:ext>
            </a:extLst>
          </p:cNvPr>
          <p:cNvGrpSpPr/>
          <p:nvPr/>
        </p:nvGrpSpPr>
        <p:grpSpPr>
          <a:xfrm>
            <a:off x="6698304" y="4533900"/>
            <a:ext cx="5607996" cy="4411905"/>
            <a:chOff x="-188972" y="936877"/>
            <a:chExt cx="8314757" cy="3138639"/>
          </a:xfrm>
        </p:grpSpPr>
        <p:sp>
          <p:nvSpPr>
            <p:cNvPr id="23" name="TextBox 6">
              <a:extLst>
                <a:ext uri="{FF2B5EF4-FFF2-40B4-BE49-F238E27FC236}">
                  <a16:creationId xmlns:a16="http://schemas.microsoft.com/office/drawing/2014/main" id="{BA8DB468-B031-45E8-B90C-548115616B64}"/>
                </a:ext>
              </a:extLst>
            </p:cNvPr>
            <p:cNvSpPr txBox="1"/>
            <p:nvPr/>
          </p:nvSpPr>
          <p:spPr>
            <a:xfrm>
              <a:off x="94486" y="936877"/>
              <a:ext cx="8031299" cy="875811"/>
            </a:xfrm>
            <a:prstGeom prst="rect">
              <a:avLst/>
            </a:prstGeom>
          </p:spPr>
          <p:txBody>
            <a:bodyPr lIns="0" tIns="0" rIns="0" bIns="0" rtlCol="0" anchor="t">
              <a:spAutoFit/>
            </a:bodyPr>
            <a:lstStyle/>
            <a:p>
              <a:r>
                <a:rPr lang="en-US" sz="4000" b="1" dirty="0">
                  <a:solidFill>
                    <a:srgbClr val="2B4B82"/>
                  </a:solidFill>
                  <a:cs typeface="Hacen Tunisia Bold"/>
                </a:rPr>
                <a:t>Advanced MERN Stack Technology</a:t>
              </a:r>
            </a:p>
          </p:txBody>
        </p:sp>
        <p:sp>
          <p:nvSpPr>
            <p:cNvPr id="24" name="TextBox 7">
              <a:extLst>
                <a:ext uri="{FF2B5EF4-FFF2-40B4-BE49-F238E27FC236}">
                  <a16:creationId xmlns:a16="http://schemas.microsoft.com/office/drawing/2014/main" id="{1ECEB243-9B95-4118-A7FD-101527A92E96}"/>
                </a:ext>
              </a:extLst>
            </p:cNvPr>
            <p:cNvSpPr txBox="1"/>
            <p:nvPr/>
          </p:nvSpPr>
          <p:spPr>
            <a:xfrm>
              <a:off x="-188972" y="1919422"/>
              <a:ext cx="8031299" cy="2156094"/>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 - Utilization of MongoDB, Express.js, React.js, and Node.js for robust and scalable development.</a:t>
              </a:r>
            </a:p>
            <a:p>
              <a:pPr marL="307657" lvl="1">
                <a:lnSpc>
                  <a:spcPts val="3990"/>
                </a:lnSpc>
              </a:pPr>
              <a:r>
                <a:rPr lang="en-US" sz="2400" b="1" dirty="0">
                  <a:solidFill>
                    <a:srgbClr val="2B4B82"/>
                  </a:solidFill>
                  <a:cs typeface="Hacen Tunisia Light"/>
                </a:rPr>
                <a:t>  - Implementation of best practices to optimize website speed and performance.</a:t>
              </a:r>
            </a:p>
          </p:txBody>
        </p:sp>
      </p:grpSp>
      <p:grpSp>
        <p:nvGrpSpPr>
          <p:cNvPr id="25" name="Group 5">
            <a:extLst>
              <a:ext uri="{FF2B5EF4-FFF2-40B4-BE49-F238E27FC236}">
                <a16:creationId xmlns:a16="http://schemas.microsoft.com/office/drawing/2014/main" id="{0A990B51-BD4F-4FD5-964E-3A3098F8C6D4}"/>
              </a:ext>
            </a:extLst>
          </p:cNvPr>
          <p:cNvGrpSpPr/>
          <p:nvPr/>
        </p:nvGrpSpPr>
        <p:grpSpPr>
          <a:xfrm>
            <a:off x="12236415" y="4328569"/>
            <a:ext cx="5861085" cy="5906358"/>
            <a:chOff x="-188972" y="936877"/>
            <a:chExt cx="8314757" cy="4208056"/>
          </a:xfrm>
        </p:grpSpPr>
        <p:sp>
          <p:nvSpPr>
            <p:cNvPr id="26" name="TextBox 6">
              <a:extLst>
                <a:ext uri="{FF2B5EF4-FFF2-40B4-BE49-F238E27FC236}">
                  <a16:creationId xmlns:a16="http://schemas.microsoft.com/office/drawing/2014/main" id="{419AEF48-858C-40DB-B898-3B3B6C0309A6}"/>
                </a:ext>
              </a:extLst>
            </p:cNvPr>
            <p:cNvSpPr txBox="1"/>
            <p:nvPr/>
          </p:nvSpPr>
          <p:spPr>
            <a:xfrm>
              <a:off x="94486" y="936877"/>
              <a:ext cx="8031299" cy="2527914"/>
            </a:xfrm>
            <a:prstGeom prst="rect">
              <a:avLst/>
            </a:prstGeom>
          </p:spPr>
          <p:txBody>
            <a:bodyPr lIns="0" tIns="0" rIns="0" bIns="0" rtlCol="0" anchor="t">
              <a:spAutoFit/>
            </a:bodyPr>
            <a:lstStyle/>
            <a:p>
              <a:r>
                <a:rPr lang="en-US" sz="4000" b="1" dirty="0">
                  <a:solidFill>
                    <a:srgbClr val="2B4B82"/>
                  </a:solidFill>
                  <a:cs typeface="Hacen Tunisia Bold"/>
                </a:rPr>
                <a:t>Powerful Administrator Dashboard and Accurate Analytical Reports</a:t>
              </a:r>
            </a:p>
          </p:txBody>
        </p:sp>
        <p:sp>
          <p:nvSpPr>
            <p:cNvPr id="27" name="TextBox 7">
              <a:extLst>
                <a:ext uri="{FF2B5EF4-FFF2-40B4-BE49-F238E27FC236}">
                  <a16:creationId xmlns:a16="http://schemas.microsoft.com/office/drawing/2014/main" id="{D53EF86E-2C38-4F1A-A6A3-2203F5616177}"/>
                </a:ext>
              </a:extLst>
            </p:cNvPr>
            <p:cNvSpPr txBox="1"/>
            <p:nvPr/>
          </p:nvSpPr>
          <p:spPr>
            <a:xfrm>
              <a:off x="-188972" y="2254697"/>
              <a:ext cx="8031299" cy="2890236"/>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 - Comprehensive dashboard allowing administrators to manage products, inventory, orders, and customer data efficiently.</a:t>
              </a:r>
            </a:p>
            <a:p>
              <a:pPr marL="307657" lvl="1">
                <a:lnSpc>
                  <a:spcPts val="3990"/>
                </a:lnSpc>
              </a:pPr>
              <a:r>
                <a:rPr lang="en-US" sz="2400" b="1" dirty="0">
                  <a:solidFill>
                    <a:srgbClr val="2B4B82"/>
                  </a:solidFill>
                  <a:cs typeface="Hacen Tunisia Light"/>
                </a:rPr>
                <a:t>  - Generation of detailed analytical reports providing insights into customer behavior, sales trends, and website performance.</a:t>
              </a:r>
            </a:p>
          </p:txBody>
        </p:sp>
      </p:grpSp>
      <p:sp>
        <p:nvSpPr>
          <p:cNvPr id="30" name="عنصر نائب لرقم الشريحة 10">
            <a:extLst>
              <a:ext uri="{FF2B5EF4-FFF2-40B4-BE49-F238E27FC236}">
                <a16:creationId xmlns:a16="http://schemas.microsoft.com/office/drawing/2014/main" id="{A22D23C1-F604-4DDD-A3BC-13894181C0AB}"/>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4000" dirty="0"/>
          </a:p>
        </p:txBody>
      </p:sp>
      <p:sp>
        <p:nvSpPr>
          <p:cNvPr id="31" name="عنصر نائب لرقم الشريحة 10">
            <a:extLst>
              <a:ext uri="{FF2B5EF4-FFF2-40B4-BE49-F238E27FC236}">
                <a16:creationId xmlns:a16="http://schemas.microsoft.com/office/drawing/2014/main" id="{F902B5DE-032F-4462-AA08-66E6A7754918}"/>
              </a:ext>
            </a:extLst>
          </p:cNvPr>
          <p:cNvSpPr txBox="1">
            <a:spLocks/>
          </p:cNvSpPr>
          <p:nvPr/>
        </p:nvSpPr>
        <p:spPr>
          <a:xfrm>
            <a:off x="533400" y="97917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6</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8" name="Freeform 5">
            <a:extLst>
              <a:ext uri="{FF2B5EF4-FFF2-40B4-BE49-F238E27FC236}">
                <a16:creationId xmlns:a16="http://schemas.microsoft.com/office/drawing/2014/main" id="{F2E874D2-50D4-4D8B-8432-9432E91CA3B1}"/>
              </a:ext>
            </a:extLst>
          </p:cNvPr>
          <p:cNvSpPr/>
          <p:nvPr/>
        </p:nvSpPr>
        <p:spPr>
          <a:xfrm flipH="1">
            <a:off x="3313" y="190500"/>
            <a:ext cx="2819400" cy="3048000"/>
          </a:xfrm>
          <a:custGeom>
            <a:avLst/>
            <a:gdLst/>
            <a:ahLst/>
            <a:cxnLst/>
            <a:rect l="l" t="t" r="r" b="b"/>
            <a:pathLst>
              <a:path w="3662625" h="5642699">
                <a:moveTo>
                  <a:pt x="3662625" y="0"/>
                </a:moveTo>
                <a:lnTo>
                  <a:pt x="0" y="0"/>
                </a:lnTo>
                <a:lnTo>
                  <a:pt x="0" y="5642699"/>
                </a:lnTo>
                <a:lnTo>
                  <a:pt x="3662625" y="5642699"/>
                </a:lnTo>
                <a:lnTo>
                  <a:pt x="36626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3" name="TextBox 3">
            <a:extLst>
              <a:ext uri="{FF2B5EF4-FFF2-40B4-BE49-F238E27FC236}">
                <a16:creationId xmlns:a16="http://schemas.microsoft.com/office/drawing/2014/main" id="{B565BE6D-FE18-46EA-BAA1-A2C7B7BB64C3}"/>
              </a:ext>
            </a:extLst>
          </p:cNvPr>
          <p:cNvSpPr txBox="1"/>
          <p:nvPr/>
        </p:nvSpPr>
        <p:spPr>
          <a:xfrm>
            <a:off x="4343400" y="776679"/>
            <a:ext cx="11893515" cy="937821"/>
          </a:xfrm>
          <a:prstGeom prst="rect">
            <a:avLst/>
          </a:prstGeom>
        </p:spPr>
        <p:txBody>
          <a:bodyPr wrap="square" lIns="0" tIns="0" rIns="0" bIns="0" rtlCol="0" anchor="t">
            <a:spAutoFit/>
          </a:bodyPr>
          <a:lstStyle/>
          <a:p>
            <a:pPr>
              <a:lnSpc>
                <a:spcPts val="6884"/>
              </a:lnSpc>
            </a:pPr>
            <a:r>
              <a:rPr lang="en-US" sz="8000" dirty="0">
                <a:solidFill>
                  <a:srgbClr val="2B4B82"/>
                </a:solidFill>
                <a:cs typeface="Hacen Tunisia Bold"/>
              </a:rPr>
              <a:t>Proposed idea of the project </a:t>
            </a:r>
          </a:p>
        </p:txBody>
      </p:sp>
      <p:graphicFrame>
        <p:nvGraphicFramePr>
          <p:cNvPr id="36" name="جدول 36">
            <a:extLst>
              <a:ext uri="{FF2B5EF4-FFF2-40B4-BE49-F238E27FC236}">
                <a16:creationId xmlns:a16="http://schemas.microsoft.com/office/drawing/2014/main" id="{A75567AC-DD9F-41F5-8C55-DCE01DADAAD8}"/>
              </a:ext>
            </a:extLst>
          </p:cNvPr>
          <p:cNvGraphicFramePr>
            <a:graphicFrameLocks noGrp="1"/>
          </p:cNvGraphicFramePr>
          <p:nvPr>
            <p:extLst>
              <p:ext uri="{D42A27DB-BD31-4B8C-83A1-F6EECF244321}">
                <p14:modId xmlns:p14="http://schemas.microsoft.com/office/powerpoint/2010/main" val="589751417"/>
              </p:ext>
            </p:extLst>
          </p:nvPr>
        </p:nvGraphicFramePr>
        <p:xfrm>
          <a:off x="2822713" y="2857500"/>
          <a:ext cx="13182600" cy="6187440"/>
        </p:xfrm>
        <a:graphic>
          <a:graphicData uri="http://schemas.openxmlformats.org/drawingml/2006/table">
            <a:tbl>
              <a:tblPr firstRow="1" bandRow="1">
                <a:tableStyleId>{0660B408-B3CF-4A94-85FC-2B1E0A45F4A2}</a:tableStyleId>
              </a:tblPr>
              <a:tblGrid>
                <a:gridCol w="13182600">
                  <a:extLst>
                    <a:ext uri="{9D8B030D-6E8A-4147-A177-3AD203B41FA5}">
                      <a16:colId xmlns:a16="http://schemas.microsoft.com/office/drawing/2014/main" val="2451752437"/>
                    </a:ext>
                  </a:extLst>
                </a:gridCol>
              </a:tblGrid>
              <a:tr h="685800">
                <a:tc>
                  <a:txBody>
                    <a:bodyPr/>
                    <a:lstStyle/>
                    <a:p>
                      <a:r>
                        <a:rPr lang="en-US" sz="4000" b="1" kern="1200" dirty="0">
                          <a:solidFill>
                            <a:srgbClr val="2B4B82"/>
                          </a:solidFill>
                          <a:latin typeface="+mn-lt"/>
                          <a:ea typeface="+mn-ea"/>
                          <a:cs typeface="+mn-cs"/>
                        </a:rPr>
                        <a:t>Benefits</a:t>
                      </a:r>
                    </a:p>
                  </a:txBody>
                  <a:tcPr/>
                </a:tc>
                <a:extLst>
                  <a:ext uri="{0D108BD9-81ED-4DB2-BD59-A6C34878D82A}">
                    <a16:rowId xmlns:a16="http://schemas.microsoft.com/office/drawing/2014/main" val="1927975818"/>
                  </a:ext>
                </a:extLst>
              </a:tr>
              <a:tr h="685800">
                <a:tc>
                  <a:txBody>
                    <a:bodyPr/>
                    <a:lstStyle/>
                    <a:p>
                      <a:r>
                        <a:rPr lang="en-US" sz="2800" kern="1200" dirty="0">
                          <a:solidFill>
                            <a:srgbClr val="2B4B82"/>
                          </a:solidFill>
                          <a:latin typeface="+mn-lt"/>
                          <a:ea typeface="+mn-ea"/>
                          <a:cs typeface="Hacen Tunisia Light"/>
                        </a:rPr>
                        <a:t>Expanded Reach: Reach customers globally, beyond geographical limitations.</a:t>
                      </a:r>
                      <a:endParaRPr lang="ar-SA" sz="2800" kern="1200" dirty="0">
                        <a:solidFill>
                          <a:srgbClr val="2B4B82"/>
                        </a:solidFill>
                        <a:latin typeface="+mn-lt"/>
                        <a:ea typeface="+mn-ea"/>
                        <a:cs typeface="Hacen Tunisia Light"/>
                      </a:endParaRPr>
                    </a:p>
                  </a:txBody>
                  <a:tcPr/>
                </a:tc>
                <a:extLst>
                  <a:ext uri="{0D108BD9-81ED-4DB2-BD59-A6C34878D82A}">
                    <a16:rowId xmlns:a16="http://schemas.microsoft.com/office/drawing/2014/main" val="2933807683"/>
                  </a:ext>
                </a:extLst>
              </a:tr>
              <a:tr h="685800">
                <a:tc>
                  <a:txBody>
                    <a:bodyPr/>
                    <a:lstStyle/>
                    <a:p>
                      <a:r>
                        <a:rPr lang="en-US" sz="2800" kern="1200" dirty="0">
                          <a:solidFill>
                            <a:srgbClr val="2B4B82"/>
                          </a:solidFill>
                          <a:latin typeface="+mn-lt"/>
                          <a:ea typeface="+mn-ea"/>
                          <a:cs typeface="Hacen Tunisia Light"/>
                        </a:rPr>
                        <a:t>Increased Sales: Tap into a larger customer base, leading to higher sales.</a:t>
                      </a:r>
                    </a:p>
                  </a:txBody>
                  <a:tcPr/>
                </a:tc>
                <a:extLst>
                  <a:ext uri="{0D108BD9-81ED-4DB2-BD59-A6C34878D82A}">
                    <a16:rowId xmlns:a16="http://schemas.microsoft.com/office/drawing/2014/main" val="2169422842"/>
                  </a:ext>
                </a:extLst>
              </a:tr>
              <a:tr h="685800">
                <a:tc>
                  <a:txBody>
                    <a:bodyPr/>
                    <a:lstStyle/>
                    <a:p>
                      <a:r>
                        <a:rPr lang="en-US" sz="2800" kern="1200" dirty="0">
                          <a:solidFill>
                            <a:srgbClr val="2B4B82"/>
                          </a:solidFill>
                          <a:latin typeface="+mn-lt"/>
                          <a:ea typeface="+mn-ea"/>
                          <a:cs typeface="Hacen Tunisia Light"/>
                        </a:rPr>
                        <a:t>Convenience: Allow customers to shop anytime, anywhere, at their convenience.</a:t>
                      </a:r>
                    </a:p>
                  </a:txBody>
                  <a:tcPr/>
                </a:tc>
                <a:extLst>
                  <a:ext uri="{0D108BD9-81ED-4DB2-BD59-A6C34878D82A}">
                    <a16:rowId xmlns:a16="http://schemas.microsoft.com/office/drawing/2014/main" val="1950252945"/>
                  </a:ext>
                </a:extLst>
              </a:tr>
              <a:tr h="685800">
                <a:tc>
                  <a:txBody>
                    <a:bodyPr/>
                    <a:lstStyle/>
                    <a:p>
                      <a:r>
                        <a:rPr lang="en-US" sz="2800" kern="1200" dirty="0">
                          <a:solidFill>
                            <a:srgbClr val="2B4B82"/>
                          </a:solidFill>
                          <a:latin typeface="+mn-lt"/>
                          <a:ea typeface="+mn-ea"/>
                          <a:cs typeface="Hacen Tunisia Light"/>
                        </a:rPr>
                        <a:t>Cost Savings: Reduce overhead costs associated with traditional brick-and-mortar stores.</a:t>
                      </a:r>
                    </a:p>
                  </a:txBody>
                  <a:tcPr/>
                </a:tc>
                <a:extLst>
                  <a:ext uri="{0D108BD9-81ED-4DB2-BD59-A6C34878D82A}">
                    <a16:rowId xmlns:a16="http://schemas.microsoft.com/office/drawing/2014/main" val="1692097696"/>
                  </a:ext>
                </a:extLst>
              </a:tr>
              <a:tr h="685800">
                <a:tc>
                  <a:txBody>
                    <a:bodyPr/>
                    <a:lstStyle/>
                    <a:p>
                      <a:r>
                        <a:rPr lang="en-US" sz="2800" kern="1200" dirty="0">
                          <a:solidFill>
                            <a:srgbClr val="2B4B82"/>
                          </a:solidFill>
                          <a:latin typeface="+mn-lt"/>
                          <a:ea typeface="+mn-ea"/>
                          <a:cs typeface="Hacen Tunisia Light"/>
                        </a:rPr>
                        <a:t>Scalability: Easily scale your business operations as demand grows.</a:t>
                      </a:r>
                    </a:p>
                  </a:txBody>
                  <a:tcPr/>
                </a:tc>
                <a:extLst>
                  <a:ext uri="{0D108BD9-81ED-4DB2-BD59-A6C34878D82A}">
                    <a16:rowId xmlns:a16="http://schemas.microsoft.com/office/drawing/2014/main" val="570767652"/>
                  </a:ext>
                </a:extLst>
              </a:tr>
              <a:tr h="685800">
                <a:tc>
                  <a:txBody>
                    <a:bodyPr/>
                    <a:lstStyle/>
                    <a:p>
                      <a:r>
                        <a:rPr lang="en-US" sz="2800" kern="1200" dirty="0">
                          <a:solidFill>
                            <a:srgbClr val="2B4B82"/>
                          </a:solidFill>
                          <a:latin typeface="+mn-lt"/>
                          <a:ea typeface="+mn-ea"/>
                          <a:cs typeface="Hacen Tunisia Light"/>
                        </a:rPr>
                        <a:t>Targeted Marketing: Utilize data analytics to target specific customer segments.</a:t>
                      </a:r>
                    </a:p>
                  </a:txBody>
                  <a:tcPr/>
                </a:tc>
                <a:extLst>
                  <a:ext uri="{0D108BD9-81ED-4DB2-BD59-A6C34878D82A}">
                    <a16:rowId xmlns:a16="http://schemas.microsoft.com/office/drawing/2014/main" val="1411441341"/>
                  </a:ext>
                </a:extLst>
              </a:tr>
              <a:tr h="685800">
                <a:tc>
                  <a:txBody>
                    <a:bodyPr/>
                    <a:lstStyle/>
                    <a:p>
                      <a:r>
                        <a:rPr lang="en-US" sz="2800" kern="1200" dirty="0">
                          <a:solidFill>
                            <a:srgbClr val="2B4B82"/>
                          </a:solidFill>
                          <a:latin typeface="+mn-lt"/>
                          <a:ea typeface="+mn-ea"/>
                          <a:cs typeface="Hacen Tunisia Light"/>
                        </a:rPr>
                        <a:t>Improved Customer Insights: Gain insights into customer preferences and behaviors.</a:t>
                      </a:r>
                    </a:p>
                  </a:txBody>
                  <a:tcPr/>
                </a:tc>
                <a:extLst>
                  <a:ext uri="{0D108BD9-81ED-4DB2-BD59-A6C34878D82A}">
                    <a16:rowId xmlns:a16="http://schemas.microsoft.com/office/drawing/2014/main" val="3118979989"/>
                  </a:ext>
                </a:extLst>
              </a:tr>
              <a:tr h="685800">
                <a:tc>
                  <a:txBody>
                    <a:bodyPr/>
                    <a:lstStyle/>
                    <a:p>
                      <a:r>
                        <a:rPr lang="en-US" sz="2800" kern="1200" dirty="0">
                          <a:solidFill>
                            <a:srgbClr val="2B4B82"/>
                          </a:solidFill>
                          <a:latin typeface="+mn-lt"/>
                          <a:ea typeface="+mn-ea"/>
                          <a:cs typeface="Hacen Tunisia Light"/>
                        </a:rPr>
                        <a:t>Competitive Advantage: Stay ahead in the market by offering online shopping options.</a:t>
                      </a:r>
                    </a:p>
                  </a:txBody>
                  <a:tcPr/>
                </a:tc>
                <a:extLst>
                  <a:ext uri="{0D108BD9-81ED-4DB2-BD59-A6C34878D82A}">
                    <a16:rowId xmlns:a16="http://schemas.microsoft.com/office/drawing/2014/main" val="171463167"/>
                  </a:ext>
                </a:extLst>
              </a:tr>
            </a:tbl>
          </a:graphicData>
        </a:graphic>
      </p:graphicFrame>
      <p:sp>
        <p:nvSpPr>
          <p:cNvPr id="40" name="عنصر نائب لرقم الشريحة 10">
            <a:extLst>
              <a:ext uri="{FF2B5EF4-FFF2-40B4-BE49-F238E27FC236}">
                <a16:creationId xmlns:a16="http://schemas.microsoft.com/office/drawing/2014/main" id="{B7CE11AB-D028-46A9-BCF4-733B45B3458C}"/>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7</a:t>
            </a:r>
          </a:p>
        </p:txBody>
      </p:sp>
    </p:spTree>
    <p:extLst>
      <p:ext uri="{BB962C8B-B14F-4D97-AF65-F5344CB8AC3E}">
        <p14:creationId xmlns:p14="http://schemas.microsoft.com/office/powerpoint/2010/main" val="10301973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3" name="TextBox 3"/>
          <p:cNvSpPr txBox="1"/>
          <p:nvPr/>
        </p:nvSpPr>
        <p:spPr>
          <a:xfrm>
            <a:off x="7124700" y="342900"/>
            <a:ext cx="4038601" cy="797783"/>
          </a:xfrm>
          <a:prstGeom prst="rect">
            <a:avLst/>
          </a:prstGeom>
        </p:spPr>
        <p:txBody>
          <a:bodyPr wrap="square" lIns="0" tIns="0" rIns="0" bIns="0" rtlCol="0" anchor="t">
            <a:spAutoFit/>
          </a:bodyPr>
          <a:lstStyle/>
          <a:p>
            <a:pPr>
              <a:lnSpc>
                <a:spcPts val="6247"/>
              </a:lnSpc>
            </a:pPr>
            <a:r>
              <a:rPr lang="en-US" sz="5950" dirty="0">
                <a:solidFill>
                  <a:srgbClr val="F7B4A7"/>
                </a:solidFill>
                <a:cs typeface="Hacen Tunisia Bold"/>
              </a:rPr>
              <a:t>Requirement</a:t>
            </a:r>
          </a:p>
        </p:txBody>
      </p:sp>
      <p:pic>
        <p:nvPicPr>
          <p:cNvPr id="9" name="صورة 8">
            <a:extLst>
              <a:ext uri="{FF2B5EF4-FFF2-40B4-BE49-F238E27FC236}">
                <a16:creationId xmlns:a16="http://schemas.microsoft.com/office/drawing/2014/main" id="{059212B3-F3F9-423D-8EB3-69AB9C814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1400" y="7007437"/>
            <a:ext cx="3276600" cy="3276600"/>
          </a:xfrm>
          <a:prstGeom prst="rect">
            <a:avLst/>
          </a:prstGeom>
        </p:spPr>
      </p:pic>
      <p:pic>
        <p:nvPicPr>
          <p:cNvPr id="11" name="صورة 10">
            <a:extLst>
              <a:ext uri="{FF2B5EF4-FFF2-40B4-BE49-F238E27FC236}">
                <a16:creationId xmlns:a16="http://schemas.microsoft.com/office/drawing/2014/main" id="{02A71124-745D-476A-A53E-12D19BD8DA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 y="167430"/>
            <a:ext cx="1946505" cy="1946505"/>
          </a:xfrm>
          <a:prstGeom prst="rect">
            <a:avLst/>
          </a:prstGeom>
        </p:spPr>
      </p:pic>
      <p:grpSp>
        <p:nvGrpSpPr>
          <p:cNvPr id="12" name="Group 2">
            <a:extLst>
              <a:ext uri="{FF2B5EF4-FFF2-40B4-BE49-F238E27FC236}">
                <a16:creationId xmlns:a16="http://schemas.microsoft.com/office/drawing/2014/main" id="{E682D851-C01A-418B-8081-D3CCA0EEE25B}"/>
              </a:ext>
            </a:extLst>
          </p:cNvPr>
          <p:cNvGrpSpPr/>
          <p:nvPr/>
        </p:nvGrpSpPr>
        <p:grpSpPr>
          <a:xfrm>
            <a:off x="685800" y="1140682"/>
            <a:ext cx="7086600" cy="8784368"/>
            <a:chOff x="1948065" y="996306"/>
            <a:chExt cx="5638117" cy="6886001"/>
          </a:xfrm>
        </p:grpSpPr>
        <p:sp>
          <p:nvSpPr>
            <p:cNvPr id="14" name="TextBox 4">
              <a:extLst>
                <a:ext uri="{FF2B5EF4-FFF2-40B4-BE49-F238E27FC236}">
                  <a16:creationId xmlns:a16="http://schemas.microsoft.com/office/drawing/2014/main" id="{87909DFE-047F-4B3C-B156-5A1DD1C1CA47}"/>
                </a:ext>
              </a:extLst>
            </p:cNvPr>
            <p:cNvSpPr txBox="1"/>
            <p:nvPr/>
          </p:nvSpPr>
          <p:spPr>
            <a:xfrm>
              <a:off x="3684617" y="996306"/>
              <a:ext cx="2165013" cy="1872811"/>
            </a:xfrm>
            <a:prstGeom prst="rect">
              <a:avLst/>
            </a:prstGeom>
          </p:spPr>
          <p:txBody>
            <a:bodyPr wrap="square" lIns="0" tIns="0" rIns="0" bIns="0" rtlCol="0" anchor="t">
              <a:spAutoFit/>
            </a:bodyPr>
            <a:lstStyle/>
            <a:p>
              <a:pPr algn="ctr">
                <a:lnSpc>
                  <a:spcPct val="150000"/>
                </a:lnSpc>
              </a:pPr>
              <a:r>
                <a:rPr lang="en-US" sz="5400" dirty="0">
                  <a:solidFill>
                    <a:srgbClr val="94DDDE"/>
                  </a:solidFill>
                  <a:latin typeface="Hacen Tunisia Light"/>
                  <a:cs typeface="Hacen Tunisia Light"/>
                </a:rPr>
                <a:t>Hardware </a:t>
              </a:r>
            </a:p>
            <a:p>
              <a:pPr algn="ctr">
                <a:lnSpc>
                  <a:spcPct val="150000"/>
                </a:lnSpc>
              </a:pPr>
              <a:endParaRPr lang="en-US" sz="5400" dirty="0">
                <a:solidFill>
                  <a:srgbClr val="94DDDE"/>
                </a:solidFill>
                <a:latin typeface="Hacen Tunisia Light"/>
                <a:cs typeface="Hacen Tunisia Light"/>
              </a:endParaRPr>
            </a:p>
          </p:txBody>
        </p:sp>
        <p:sp>
          <p:nvSpPr>
            <p:cNvPr id="15" name="TextBox 5">
              <a:extLst>
                <a:ext uri="{FF2B5EF4-FFF2-40B4-BE49-F238E27FC236}">
                  <a16:creationId xmlns:a16="http://schemas.microsoft.com/office/drawing/2014/main" id="{C4193A18-1D13-4849-B01D-F90ACA470F57}"/>
                </a:ext>
              </a:extLst>
            </p:cNvPr>
            <p:cNvSpPr txBox="1"/>
            <p:nvPr/>
          </p:nvSpPr>
          <p:spPr>
            <a:xfrm>
              <a:off x="1948065" y="2127664"/>
              <a:ext cx="5638117" cy="5754643"/>
            </a:xfrm>
            <a:prstGeom prst="rect">
              <a:avLst/>
            </a:prstGeom>
          </p:spPr>
          <p:txBody>
            <a:bodyPr wrap="square" lIns="0" tIns="0" rIns="0" bIns="0" rtlCol="0" anchor="t">
              <a:spAutoFit/>
            </a:bodyPr>
            <a:lstStyle/>
            <a:p>
              <a:pPr marL="457200" indent="-457200">
                <a:lnSpc>
                  <a:spcPts val="4060"/>
                </a:lnSpc>
                <a:buFont typeface="Arial" panose="020B0604020202020204" pitchFamily="34" charset="0"/>
                <a:buChar char="•"/>
              </a:pPr>
              <a:r>
                <a:rPr lang="en-US" sz="2900" dirty="0">
                  <a:solidFill>
                    <a:srgbClr val="94DDDE"/>
                  </a:solidFill>
                  <a:latin typeface="Hacen Tunisia Light"/>
                  <a:cs typeface="Hacen Tunisia Light"/>
                </a:rPr>
                <a:t>Device: Desktop, tablet, or smartphone.</a:t>
              </a:r>
            </a:p>
            <a:p>
              <a:pPr marL="457200" indent="-457200">
                <a:lnSpc>
                  <a:spcPts val="4060"/>
                </a:lnSpc>
                <a:buFont typeface="Arial" panose="020B0604020202020204" pitchFamily="34" charset="0"/>
                <a:buChar char="•"/>
              </a:pPr>
              <a:r>
                <a:rPr lang="en-US" sz="2900" dirty="0">
                  <a:solidFill>
                    <a:srgbClr val="94DDDE"/>
                  </a:solidFill>
                  <a:latin typeface="Hacen Tunisia Light"/>
                  <a:cs typeface="Hacen Tunisia Light"/>
                </a:rPr>
                <a:t>The device must be able to run the web browser smoothly.</a:t>
              </a:r>
            </a:p>
            <a:p>
              <a:pPr marL="457200" indent="-457200">
                <a:lnSpc>
                  <a:spcPts val="4060"/>
                </a:lnSpc>
                <a:buFont typeface="Arial" panose="020B0604020202020204" pitchFamily="34" charset="0"/>
                <a:buChar char="•"/>
              </a:pPr>
              <a:r>
                <a:rPr lang="en-US" sz="2900" dirty="0">
                  <a:solidFill>
                    <a:srgbClr val="94DDDE"/>
                  </a:solidFill>
                  <a:latin typeface="Hacen Tunisia Light"/>
                  <a:cs typeface="Hacen Tunisia Light"/>
                </a:rPr>
                <a:t>Internet Connection: A stable and fast Internet connection to load website content quickly and without delay.</a:t>
              </a:r>
            </a:p>
            <a:p>
              <a:pPr marL="457200" indent="-457200">
                <a:lnSpc>
                  <a:spcPts val="4060"/>
                </a:lnSpc>
                <a:buFont typeface="Arial" panose="020B0604020202020204" pitchFamily="34" charset="0"/>
                <a:buChar char="•"/>
              </a:pPr>
              <a:r>
                <a:rPr lang="en-US" sz="2900" dirty="0">
                  <a:solidFill>
                    <a:srgbClr val="94DDDE"/>
                  </a:solidFill>
                  <a:latin typeface="Hacen Tunisia Light"/>
                  <a:cs typeface="Hacen Tunisia Light"/>
                </a:rPr>
                <a:t>Screen: A screen of a suitable size to browse the website comfortably.</a:t>
              </a:r>
            </a:p>
            <a:p>
              <a:pPr marL="457200" indent="-457200">
                <a:lnSpc>
                  <a:spcPts val="4060"/>
                </a:lnSpc>
                <a:buFont typeface="Arial" panose="020B0604020202020204" pitchFamily="34" charset="0"/>
                <a:buChar char="•"/>
              </a:pPr>
              <a:r>
                <a:rPr lang="en-US" sz="2900" dirty="0">
                  <a:solidFill>
                    <a:srgbClr val="94DDDE"/>
                  </a:solidFill>
                  <a:latin typeface="Hacen Tunisia Light"/>
                  <a:cs typeface="Hacen Tunisia Light"/>
                </a:rPr>
                <a:t>High resolution allows content to be displayed clearly and in quality.</a:t>
              </a:r>
            </a:p>
            <a:p>
              <a:pPr marL="457200" indent="-457200">
                <a:lnSpc>
                  <a:spcPts val="4060"/>
                </a:lnSpc>
                <a:buFont typeface="Arial" panose="020B0604020202020204" pitchFamily="34" charset="0"/>
                <a:buChar char="•"/>
              </a:pPr>
              <a:r>
                <a:rPr lang="en-US" sz="2900" dirty="0">
                  <a:solidFill>
                    <a:srgbClr val="94DDDE"/>
                  </a:solidFill>
                  <a:latin typeface="Hacen Tunisia Light"/>
                  <a:cs typeface="Hacen Tunisia Light"/>
                </a:rPr>
                <a:t>RAM: 2 GB or more 4GB or more recommended</a:t>
              </a:r>
            </a:p>
            <a:p>
              <a:pPr marL="457200" indent="-457200">
                <a:lnSpc>
                  <a:spcPts val="4060"/>
                </a:lnSpc>
                <a:buFont typeface="Arial" panose="020B0604020202020204" pitchFamily="34" charset="0"/>
                <a:buChar char="•"/>
              </a:pPr>
              <a:r>
                <a:rPr lang="en-US" sz="2900" dirty="0">
                  <a:solidFill>
                    <a:srgbClr val="94DDDE"/>
                  </a:solidFill>
                  <a:latin typeface="Hacen Tunisia Light"/>
                  <a:cs typeface="Hacen Tunisia Light"/>
                </a:rPr>
                <a:t>Processor (CPU): 1.5 GHz processor speed or higher.</a:t>
              </a:r>
            </a:p>
          </p:txBody>
        </p:sp>
      </p:grpSp>
      <p:grpSp>
        <p:nvGrpSpPr>
          <p:cNvPr id="17" name="Group 2">
            <a:extLst>
              <a:ext uri="{FF2B5EF4-FFF2-40B4-BE49-F238E27FC236}">
                <a16:creationId xmlns:a16="http://schemas.microsoft.com/office/drawing/2014/main" id="{AD49CE37-9B6F-48C1-946D-FB805EB46D3F}"/>
              </a:ext>
            </a:extLst>
          </p:cNvPr>
          <p:cNvGrpSpPr/>
          <p:nvPr/>
        </p:nvGrpSpPr>
        <p:grpSpPr>
          <a:xfrm>
            <a:off x="8850189" y="1140682"/>
            <a:ext cx="8001000" cy="3693641"/>
            <a:chOff x="1948065" y="561819"/>
            <a:chExt cx="5638117" cy="3158807"/>
          </a:xfrm>
        </p:grpSpPr>
        <p:sp>
          <p:nvSpPr>
            <p:cNvPr id="18" name="TextBox 4">
              <a:extLst>
                <a:ext uri="{FF2B5EF4-FFF2-40B4-BE49-F238E27FC236}">
                  <a16:creationId xmlns:a16="http://schemas.microsoft.com/office/drawing/2014/main" id="{BF2A8585-DD77-41DD-B5C4-DFEE7F7CDD26}"/>
                </a:ext>
              </a:extLst>
            </p:cNvPr>
            <p:cNvSpPr txBox="1"/>
            <p:nvPr/>
          </p:nvSpPr>
          <p:spPr>
            <a:xfrm>
              <a:off x="4095919" y="561819"/>
              <a:ext cx="2165013" cy="895691"/>
            </a:xfrm>
            <a:prstGeom prst="rect">
              <a:avLst/>
            </a:prstGeom>
          </p:spPr>
          <p:txBody>
            <a:bodyPr wrap="square" lIns="0" tIns="0" rIns="0" bIns="0" rtlCol="0" anchor="t">
              <a:spAutoFit/>
            </a:bodyPr>
            <a:lstStyle/>
            <a:p>
              <a:pPr algn="ctr">
                <a:lnSpc>
                  <a:spcPct val="150000"/>
                </a:lnSpc>
              </a:pPr>
              <a:r>
                <a:rPr lang="en-US" sz="5400" dirty="0">
                  <a:solidFill>
                    <a:srgbClr val="94DDDE"/>
                  </a:solidFill>
                  <a:latin typeface="Hacen Tunisia Light"/>
                  <a:cs typeface="Hacen Tunisia Light"/>
                </a:rPr>
                <a:t>Software</a:t>
              </a:r>
            </a:p>
          </p:txBody>
        </p:sp>
        <p:sp>
          <p:nvSpPr>
            <p:cNvPr id="19" name="TextBox 5">
              <a:extLst>
                <a:ext uri="{FF2B5EF4-FFF2-40B4-BE49-F238E27FC236}">
                  <a16:creationId xmlns:a16="http://schemas.microsoft.com/office/drawing/2014/main" id="{9D616E35-BA2C-4553-B4A2-6D4AD605295C}"/>
                </a:ext>
              </a:extLst>
            </p:cNvPr>
            <p:cNvSpPr txBox="1"/>
            <p:nvPr/>
          </p:nvSpPr>
          <p:spPr>
            <a:xfrm>
              <a:off x="1948065" y="1939017"/>
              <a:ext cx="5638117" cy="1781609"/>
            </a:xfrm>
            <a:prstGeom prst="rect">
              <a:avLst/>
            </a:prstGeom>
          </p:spPr>
          <p:txBody>
            <a:bodyPr wrap="square" lIns="0" tIns="0" rIns="0" bIns="0" rtlCol="0" anchor="t">
              <a:spAutoFit/>
            </a:bodyPr>
            <a:lstStyle/>
            <a:p>
              <a:pPr marL="457200" indent="-457200">
                <a:lnSpc>
                  <a:spcPts val="4060"/>
                </a:lnSpc>
                <a:buFont typeface="Arial" panose="020B0604020202020204" pitchFamily="34" charset="0"/>
                <a:buChar char="•"/>
              </a:pPr>
              <a:r>
                <a:rPr lang="en-US" sz="2900" dirty="0">
                  <a:solidFill>
                    <a:srgbClr val="94DDDE"/>
                  </a:solidFill>
                  <a:latin typeface="Hacen Tunisia Light"/>
                  <a:cs typeface="Hacen Tunisia Light"/>
                </a:rPr>
                <a:t>Web Browser: User must have a compatible web browser, such as Google Chrome, Firefox, Safari, or Microsoft Edge.</a:t>
              </a:r>
              <a:endParaRPr lang="ar-SA" sz="2900" dirty="0">
                <a:solidFill>
                  <a:srgbClr val="94DDDE"/>
                </a:solidFill>
                <a:latin typeface="Hacen Tunisia Light"/>
                <a:cs typeface="Hacen Tunisia Light"/>
              </a:endParaRPr>
            </a:p>
            <a:p>
              <a:pPr marL="457200" indent="-457200">
                <a:lnSpc>
                  <a:spcPts val="4060"/>
                </a:lnSpc>
                <a:buFont typeface="Arial" panose="020B0604020202020204" pitchFamily="34" charset="0"/>
                <a:buChar char="•"/>
              </a:pPr>
              <a:endParaRPr lang="en-US" sz="2900" dirty="0">
                <a:solidFill>
                  <a:srgbClr val="94DDDE"/>
                </a:solidFill>
                <a:latin typeface="Hacen Tunisia Light"/>
                <a:cs typeface="Hacen Tunisia Light"/>
              </a:endParaRPr>
            </a:p>
          </p:txBody>
        </p:sp>
      </p:grpSp>
      <p:sp>
        <p:nvSpPr>
          <p:cNvPr id="16" name="عنصر نائب لرقم الشريحة 10">
            <a:extLst>
              <a:ext uri="{FF2B5EF4-FFF2-40B4-BE49-F238E27FC236}">
                <a16:creationId xmlns:a16="http://schemas.microsoft.com/office/drawing/2014/main" id="{F77B4709-A746-4E20-A7A1-4C596B5207B3}"/>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8</a:t>
            </a: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a:extLst>
              <a:ext uri="{FF2B5EF4-FFF2-40B4-BE49-F238E27FC236}">
                <a16:creationId xmlns:a16="http://schemas.microsoft.com/office/drawing/2014/main" id="{7713CD6E-0757-4E81-9463-DD447C85DE75}"/>
              </a:ext>
            </a:extLst>
          </p:cNvPr>
          <p:cNvSpPr/>
          <p:nvPr/>
        </p:nvSpPr>
        <p:spPr>
          <a:xfrm>
            <a:off x="533400" y="1181100"/>
            <a:ext cx="17373600" cy="7240315"/>
          </a:xfrm>
          <a:prstGeom prst="rect">
            <a:avLst/>
          </a:prstGeom>
        </p:spPr>
        <p:txBody>
          <a:bodyPr wrap="square">
            <a:spAutoFit/>
          </a:bodyPr>
          <a:lstStyle/>
          <a:p>
            <a:pPr marL="307657" lvl="1">
              <a:lnSpc>
                <a:spcPts val="3990"/>
              </a:lnSpc>
            </a:pPr>
            <a:endParaRPr lang="en-US" sz="3200" b="1" dirty="0">
              <a:solidFill>
                <a:srgbClr val="2B4B82"/>
              </a:solidFill>
              <a:cs typeface="Hacen Tunisia Light"/>
            </a:endParaRPr>
          </a:p>
          <a:p>
            <a:pPr marL="764857" lvl="1" indent="-457200">
              <a:lnSpc>
                <a:spcPts val="3990"/>
              </a:lnSpc>
              <a:buFont typeface="Arial" panose="020B0604020202020204" pitchFamily="34" charset="0"/>
              <a:buChar char="•"/>
            </a:pPr>
            <a:r>
              <a:rPr lang="en-US" sz="2800" b="1" dirty="0">
                <a:solidFill>
                  <a:srgbClr val="2B4B82"/>
                </a:solidFill>
                <a:cs typeface="Hacen Tunisia Light"/>
              </a:rPr>
              <a:t>          --------------------------------------                 </a:t>
            </a:r>
            <a:r>
              <a:rPr lang="en-US" sz="2800" b="1" dirty="0">
                <a:solidFill>
                  <a:srgbClr val="2B4B82"/>
                </a:solidFill>
                <a:cs typeface="Hacen Tunisia Light"/>
                <a:hlinkClick r:id="rId2"/>
              </a:rPr>
              <a:t>File Project IEM Ecommerce</a:t>
            </a:r>
            <a:r>
              <a:rPr lang="en-US" sz="2800" b="1" dirty="0">
                <a:solidFill>
                  <a:srgbClr val="2B4B82"/>
                </a:solidFill>
                <a:cs typeface="Hacen Tunisia Light"/>
              </a:rPr>
              <a:t> </a:t>
            </a:r>
            <a:r>
              <a:rPr lang="en-US" sz="2000" b="1" dirty="0">
                <a:solidFill>
                  <a:srgbClr val="2B4B82"/>
                </a:solidFill>
                <a:cs typeface="Hacen Tunisia Light"/>
              </a:rPr>
              <a:t>in </a:t>
            </a:r>
            <a:r>
              <a:rPr lang="en-US" sz="2000" b="1" dirty="0" err="1">
                <a:solidFill>
                  <a:srgbClr val="2B4B82"/>
                </a:solidFill>
                <a:cs typeface="Hacen Tunisia Light"/>
              </a:rPr>
              <a:t>github</a:t>
            </a:r>
            <a:endParaRPr lang="en-US" sz="2000" b="1" dirty="0">
              <a:solidFill>
                <a:srgbClr val="2B4B82"/>
              </a:solidFill>
              <a:cs typeface="Hacen Tunisia Light"/>
            </a:endParaRPr>
          </a:p>
          <a:p>
            <a:pPr marL="764857" lvl="1" indent="-457200">
              <a:lnSpc>
                <a:spcPts val="3990"/>
              </a:lnSpc>
              <a:buFont typeface="Arial" panose="020B0604020202020204" pitchFamily="34" charset="0"/>
              <a:buChar char="•"/>
            </a:pPr>
            <a:r>
              <a:rPr lang="en-US" sz="2800" b="1" dirty="0">
                <a:solidFill>
                  <a:srgbClr val="2B4B82"/>
                </a:solidFill>
                <a:cs typeface="Hacen Tunisia Light"/>
              </a:rPr>
              <a:t>          --------------------------------------                </a:t>
            </a:r>
            <a:r>
              <a:rPr lang="en-US" sz="2800" b="1" dirty="0">
                <a:solidFill>
                  <a:srgbClr val="2B4B82"/>
                </a:solidFill>
                <a:cs typeface="Hacen Tunisia Light"/>
                <a:hlinkClick r:id="rId3" action="ppaction://hlinksldjump"/>
              </a:rPr>
              <a:t>Acknowledgement</a:t>
            </a:r>
            <a:endParaRPr lang="ar-SA" sz="2800" b="1" dirty="0">
              <a:solidFill>
                <a:srgbClr val="2B4B82"/>
              </a:solidFill>
              <a:cs typeface="Hacen Tunisia Light"/>
            </a:endParaRPr>
          </a:p>
          <a:p>
            <a:pPr marL="764857" lvl="1" indent="-457200">
              <a:lnSpc>
                <a:spcPts val="3990"/>
              </a:lnSpc>
              <a:buFont typeface="Arial" panose="020B0604020202020204" pitchFamily="34" charset="0"/>
              <a:buChar char="•"/>
            </a:pPr>
            <a:r>
              <a:rPr lang="en-US" sz="2800" b="1" dirty="0">
                <a:solidFill>
                  <a:srgbClr val="2B4B82"/>
                </a:solidFill>
                <a:cs typeface="Hacen Tunisia Light"/>
              </a:rPr>
              <a:t>          --------------------------------------                </a:t>
            </a:r>
            <a:r>
              <a:rPr lang="en-US" sz="2800" b="1" dirty="0">
                <a:solidFill>
                  <a:srgbClr val="2B4B82"/>
                </a:solidFill>
                <a:cs typeface="Hacen Tunisia Light"/>
                <a:hlinkClick r:id="rId4" action="ppaction://hlinksldjump"/>
              </a:rPr>
              <a:t>Certificate</a:t>
            </a:r>
            <a:r>
              <a:rPr lang="ar-SA" sz="2800" b="1" dirty="0">
                <a:solidFill>
                  <a:srgbClr val="2B4B82"/>
                </a:solidFill>
                <a:cs typeface="Hacen Tunisia Light"/>
                <a:hlinkClick r:id="rId4" action="ppaction://hlinksldjump"/>
              </a:rPr>
              <a:t> </a:t>
            </a:r>
            <a:r>
              <a:rPr lang="en-US" sz="2800" b="1" dirty="0">
                <a:solidFill>
                  <a:srgbClr val="2B4B82"/>
                </a:solidFill>
                <a:cs typeface="Hacen Tunisia Light"/>
                <a:hlinkClick r:id="rId4" action="ppaction://hlinksldjump"/>
              </a:rPr>
              <a:t>Guide</a:t>
            </a:r>
            <a:endParaRPr lang="ar-SA" sz="2800" b="1" dirty="0">
              <a:solidFill>
                <a:srgbClr val="2B4B82"/>
              </a:solidFill>
              <a:cs typeface="Hacen Tunisia Light"/>
            </a:endParaRPr>
          </a:p>
          <a:p>
            <a:pPr marL="764857" lvl="1" indent="-457200">
              <a:lnSpc>
                <a:spcPts val="3990"/>
              </a:lnSpc>
              <a:buFont typeface="Arial" panose="020B0604020202020204" pitchFamily="34" charset="0"/>
              <a:buChar char="•"/>
            </a:pPr>
            <a:r>
              <a:rPr lang="en-US" sz="2800" b="1" dirty="0">
                <a:solidFill>
                  <a:srgbClr val="2B4B82"/>
                </a:solidFill>
                <a:cs typeface="Hacen Tunisia Light"/>
              </a:rPr>
              <a:t>          --------------------------------------                </a:t>
            </a:r>
            <a:r>
              <a:rPr lang="en-US" sz="2800" b="1" dirty="0">
                <a:solidFill>
                  <a:srgbClr val="2B4B82"/>
                </a:solidFill>
                <a:cs typeface="Hacen Tunisia Light"/>
                <a:hlinkClick r:id="rId5" action="ppaction://hlinksldjump"/>
              </a:rPr>
              <a:t>Supervisor Information</a:t>
            </a:r>
            <a:endParaRPr lang="en-US" sz="2800" b="1" dirty="0">
              <a:solidFill>
                <a:srgbClr val="2B4B82"/>
              </a:solidFill>
              <a:cs typeface="Hacen Tunisia Light"/>
            </a:endParaRPr>
          </a:p>
          <a:p>
            <a:pPr marL="764857" lvl="1" indent="-457200">
              <a:lnSpc>
                <a:spcPts val="3990"/>
              </a:lnSpc>
              <a:buFont typeface="Arial" panose="020B0604020202020204" pitchFamily="34" charset="0"/>
              <a:buChar char="•"/>
            </a:pPr>
            <a:r>
              <a:rPr lang="en-US" sz="2800" b="1" dirty="0">
                <a:solidFill>
                  <a:srgbClr val="2B4B82"/>
                </a:solidFill>
                <a:cs typeface="Hacen Tunisia Light"/>
              </a:rPr>
              <a:t>          --------------------------------------                 Nots</a:t>
            </a:r>
            <a:endParaRPr lang="ar-SA" sz="2800" b="1" dirty="0">
              <a:solidFill>
                <a:srgbClr val="2B4B82"/>
              </a:solidFill>
              <a:cs typeface="Hacen Tunisia Light"/>
            </a:endParaRPr>
          </a:p>
          <a:p>
            <a:pPr marL="764857" lvl="1" indent="-457200">
              <a:lnSpc>
                <a:spcPts val="3990"/>
              </a:lnSpc>
              <a:buFont typeface="Arial" panose="020B0604020202020204" pitchFamily="34" charset="0"/>
              <a:buChar char="•"/>
            </a:pPr>
            <a:r>
              <a:rPr lang="en-US" sz="2800" b="1" dirty="0">
                <a:solidFill>
                  <a:srgbClr val="2B4B82"/>
                </a:solidFill>
                <a:cs typeface="Hacen Tunisia Light"/>
              </a:rPr>
              <a:t>          --------------------------------------                summary</a:t>
            </a:r>
          </a:p>
          <a:p>
            <a:pPr marL="764857" lvl="1" indent="-457200">
              <a:lnSpc>
                <a:spcPts val="3990"/>
              </a:lnSpc>
              <a:buFont typeface="Arial" panose="020B0604020202020204" pitchFamily="34" charset="0"/>
              <a:buChar char="•"/>
            </a:pPr>
            <a:r>
              <a:rPr lang="en-US" sz="2800" b="1" dirty="0">
                <a:solidFill>
                  <a:srgbClr val="2B4B82"/>
                </a:solidFill>
                <a:cs typeface="Hacen Tunisia Light"/>
              </a:rPr>
              <a:t>          --------------------------------------                Report</a:t>
            </a:r>
            <a:endParaRPr lang="ar-SA" sz="2800" b="1" dirty="0">
              <a:solidFill>
                <a:srgbClr val="2B4B82"/>
              </a:solidFill>
              <a:cs typeface="Hacen Tunisia Light"/>
            </a:endParaRPr>
          </a:p>
          <a:p>
            <a:pPr marL="307657" lvl="1">
              <a:lnSpc>
                <a:spcPts val="3990"/>
              </a:lnSpc>
            </a:pPr>
            <a:endParaRPr lang="ar-SA" sz="2800" b="1" dirty="0">
              <a:solidFill>
                <a:srgbClr val="2B4B82"/>
              </a:solidFill>
              <a:cs typeface="Hacen Tunisia Light"/>
            </a:endParaRPr>
          </a:p>
          <a:p>
            <a:pPr marL="307657" lvl="1">
              <a:lnSpc>
                <a:spcPts val="3990"/>
              </a:lnSpc>
            </a:pPr>
            <a:endParaRPr lang="ar-SA" sz="2800" b="1" dirty="0">
              <a:solidFill>
                <a:srgbClr val="2B4B82"/>
              </a:solidFill>
              <a:cs typeface="Hacen Tunisia Light"/>
            </a:endParaRPr>
          </a:p>
          <a:p>
            <a:pPr marL="307657" lvl="1">
              <a:lnSpc>
                <a:spcPts val="3990"/>
              </a:lnSpc>
            </a:pPr>
            <a:endParaRPr lang="ar-SA" sz="2800" b="1" dirty="0">
              <a:solidFill>
                <a:srgbClr val="2B4B82"/>
              </a:solidFill>
              <a:cs typeface="Hacen Tunisia Light"/>
            </a:endParaRPr>
          </a:p>
          <a:p>
            <a:pPr marL="307657" lvl="1">
              <a:lnSpc>
                <a:spcPts val="3990"/>
              </a:lnSpc>
            </a:pPr>
            <a:endParaRPr lang="ar-SA" sz="2800" b="1" dirty="0">
              <a:solidFill>
                <a:srgbClr val="2B4B82"/>
              </a:solidFill>
              <a:cs typeface="Hacen Tunisia Light"/>
            </a:endParaRPr>
          </a:p>
          <a:p>
            <a:pPr marL="307657" lvl="1">
              <a:lnSpc>
                <a:spcPts val="3990"/>
              </a:lnSpc>
            </a:pPr>
            <a:r>
              <a:rPr lang="en-US" sz="2800" b="1" dirty="0">
                <a:solidFill>
                  <a:srgbClr val="2B4B82"/>
                </a:solidFill>
                <a:cs typeface="Hacen Tunisia Light"/>
              </a:rPr>
              <a:t>All attachments are located separately on the GitHub file that contains the project file “</a:t>
            </a:r>
            <a:r>
              <a:rPr lang="en-US" sz="2800" dirty="0">
                <a:hlinkClick r:id="rId2"/>
              </a:rPr>
              <a:t>GitHub - </a:t>
            </a:r>
            <a:r>
              <a:rPr lang="en-US" sz="2800" dirty="0" err="1">
                <a:hlinkClick r:id="rId2"/>
              </a:rPr>
              <a:t>AwabSaif</a:t>
            </a:r>
            <a:r>
              <a:rPr lang="en-US" sz="2800" dirty="0">
                <a:hlinkClick r:id="rId2"/>
              </a:rPr>
              <a:t>/IEM-Ecommerce</a:t>
            </a:r>
            <a:r>
              <a:rPr lang="en-US" sz="2800" b="1" dirty="0">
                <a:solidFill>
                  <a:srgbClr val="2B4B82"/>
                </a:solidFill>
                <a:cs typeface="Hacen Tunisia Light"/>
              </a:rPr>
              <a:t>”</a:t>
            </a:r>
          </a:p>
        </p:txBody>
      </p:sp>
      <p:sp>
        <p:nvSpPr>
          <p:cNvPr id="4" name="TextBox 3">
            <a:extLst>
              <a:ext uri="{FF2B5EF4-FFF2-40B4-BE49-F238E27FC236}">
                <a16:creationId xmlns:a16="http://schemas.microsoft.com/office/drawing/2014/main" id="{03C56E3E-74BD-4A4A-BBC4-E5631CE66D53}"/>
              </a:ext>
            </a:extLst>
          </p:cNvPr>
          <p:cNvSpPr txBox="1"/>
          <p:nvPr/>
        </p:nvSpPr>
        <p:spPr>
          <a:xfrm>
            <a:off x="6698784" y="217698"/>
            <a:ext cx="5042832" cy="1243930"/>
          </a:xfrm>
          <a:prstGeom prst="rect">
            <a:avLst/>
          </a:prstGeom>
        </p:spPr>
        <p:txBody>
          <a:bodyPr lIns="0" tIns="0" rIns="0" bIns="0" rtlCol="0" anchor="t">
            <a:spAutoFit/>
          </a:bodyPr>
          <a:lstStyle/>
          <a:p>
            <a:pPr algn="ctr">
              <a:lnSpc>
                <a:spcPts val="9719"/>
              </a:lnSpc>
            </a:pPr>
            <a:r>
              <a:rPr lang="en-US" sz="8800" b="1" dirty="0">
                <a:solidFill>
                  <a:srgbClr val="2B4B82"/>
                </a:solidFill>
                <a:cs typeface="Hacen Tunisia Light"/>
              </a:rPr>
              <a:t>index</a:t>
            </a:r>
            <a:endParaRPr lang="en-US" sz="8099" dirty="0">
              <a:solidFill>
                <a:srgbClr val="F7B4A7"/>
              </a:solidFill>
              <a:cs typeface="Hacen Tunisia Bold"/>
            </a:endParaRPr>
          </a:p>
        </p:txBody>
      </p:sp>
    </p:spTree>
    <p:extLst>
      <p:ext uri="{BB962C8B-B14F-4D97-AF65-F5344CB8AC3E}">
        <p14:creationId xmlns:p14="http://schemas.microsoft.com/office/powerpoint/2010/main" val="200330789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46" name="Freeform 2">
            <a:extLst>
              <a:ext uri="{FF2B5EF4-FFF2-40B4-BE49-F238E27FC236}">
                <a16:creationId xmlns:a16="http://schemas.microsoft.com/office/drawing/2014/main" id="{8817C72B-82FD-416A-B20F-0869A125DDEC}"/>
              </a:ext>
            </a:extLst>
          </p:cNvPr>
          <p:cNvSpPr/>
          <p:nvPr/>
        </p:nvSpPr>
        <p:spPr>
          <a:xfrm flipH="1">
            <a:off x="12514256" y="0"/>
            <a:ext cx="5773743" cy="2819109"/>
          </a:xfrm>
          <a:custGeom>
            <a:avLst/>
            <a:gdLst/>
            <a:ahLst/>
            <a:cxnLst/>
            <a:rect l="l" t="t" r="r" b="b"/>
            <a:pathLst>
              <a:path w="6338112" h="6384545">
                <a:moveTo>
                  <a:pt x="6338112" y="0"/>
                </a:moveTo>
                <a:lnTo>
                  <a:pt x="0" y="0"/>
                </a:lnTo>
                <a:lnTo>
                  <a:pt x="0" y="6384544"/>
                </a:lnTo>
                <a:lnTo>
                  <a:pt x="6338112" y="6384544"/>
                </a:lnTo>
                <a:lnTo>
                  <a:pt x="633811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extBox 2"/>
          <p:cNvSpPr txBox="1"/>
          <p:nvPr/>
        </p:nvSpPr>
        <p:spPr>
          <a:xfrm>
            <a:off x="4141213" y="297010"/>
            <a:ext cx="10001250" cy="957250"/>
          </a:xfrm>
          <a:prstGeom prst="rect">
            <a:avLst/>
          </a:prstGeom>
        </p:spPr>
        <p:txBody>
          <a:bodyPr wrap="square" lIns="0" tIns="0" rIns="0" bIns="0" rtlCol="0" anchor="t">
            <a:spAutoFit/>
          </a:bodyPr>
          <a:lstStyle/>
          <a:p>
            <a:pPr algn="ctr">
              <a:lnSpc>
                <a:spcPts val="7680"/>
              </a:lnSpc>
            </a:pPr>
            <a:r>
              <a:rPr lang="en-US" sz="6400" dirty="0">
                <a:solidFill>
                  <a:srgbClr val="2B4B82"/>
                </a:solidFill>
                <a:cs typeface="Hacen Tunisia Bold"/>
              </a:rPr>
              <a:t>Project Feasibility </a:t>
            </a:r>
          </a:p>
        </p:txBody>
      </p:sp>
      <p:grpSp>
        <p:nvGrpSpPr>
          <p:cNvPr id="34" name="Group 5">
            <a:extLst>
              <a:ext uri="{FF2B5EF4-FFF2-40B4-BE49-F238E27FC236}">
                <a16:creationId xmlns:a16="http://schemas.microsoft.com/office/drawing/2014/main" id="{FCCA7728-2D29-4E20-8EC4-AE38C97B0D04}"/>
              </a:ext>
            </a:extLst>
          </p:cNvPr>
          <p:cNvGrpSpPr/>
          <p:nvPr/>
        </p:nvGrpSpPr>
        <p:grpSpPr>
          <a:xfrm>
            <a:off x="810307" y="1923476"/>
            <a:ext cx="5315381" cy="6440048"/>
            <a:chOff x="-188972" y="936877"/>
            <a:chExt cx="8031299" cy="6752428"/>
          </a:xfrm>
        </p:grpSpPr>
        <p:sp>
          <p:nvSpPr>
            <p:cNvPr id="35" name="TextBox 6">
              <a:extLst>
                <a:ext uri="{FF2B5EF4-FFF2-40B4-BE49-F238E27FC236}">
                  <a16:creationId xmlns:a16="http://schemas.microsoft.com/office/drawing/2014/main" id="{5A210190-2A15-40CA-9E22-B58D43C3D245}"/>
                </a:ext>
              </a:extLst>
            </p:cNvPr>
            <p:cNvSpPr txBox="1"/>
            <p:nvPr/>
          </p:nvSpPr>
          <p:spPr>
            <a:xfrm>
              <a:off x="94486" y="936877"/>
              <a:ext cx="7747841" cy="918501"/>
            </a:xfrm>
            <a:prstGeom prst="rect">
              <a:avLst/>
            </a:prstGeom>
          </p:spPr>
          <p:txBody>
            <a:bodyPr wrap="square" lIns="0" tIns="0" rIns="0" bIns="0" rtlCol="0" anchor="t">
              <a:spAutoFit/>
            </a:bodyPr>
            <a:lstStyle/>
            <a:p>
              <a:pPr>
                <a:lnSpc>
                  <a:spcPts val="7680"/>
                </a:lnSpc>
              </a:pPr>
              <a:r>
                <a:rPr lang="en-US" sz="4000" b="1" dirty="0">
                  <a:solidFill>
                    <a:srgbClr val="2B4B82"/>
                  </a:solidFill>
                  <a:cs typeface="Hacen Tunisia Bold"/>
                </a:rPr>
                <a:t>Technical Evaluation</a:t>
              </a:r>
            </a:p>
          </p:txBody>
        </p:sp>
        <p:sp>
          <p:nvSpPr>
            <p:cNvPr id="36" name="TextBox 7">
              <a:extLst>
                <a:ext uri="{FF2B5EF4-FFF2-40B4-BE49-F238E27FC236}">
                  <a16:creationId xmlns:a16="http://schemas.microsoft.com/office/drawing/2014/main" id="{34ABCF62-950E-4CAF-9BF1-B8B24E03AE38}"/>
                </a:ext>
              </a:extLst>
            </p:cNvPr>
            <p:cNvSpPr txBox="1"/>
            <p:nvPr/>
          </p:nvSpPr>
          <p:spPr>
            <a:xfrm>
              <a:off x="-188972" y="2136056"/>
              <a:ext cx="8031299" cy="5553249"/>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-Utilization of Latest Technologies: The project appears technically feasible due to the utilization of the latest techniques and technologies.</a:t>
              </a:r>
            </a:p>
            <a:p>
              <a:pPr marL="307657" lvl="1">
                <a:lnSpc>
                  <a:spcPts val="3990"/>
                </a:lnSpc>
              </a:pPr>
              <a:r>
                <a:rPr lang="en-US" sz="2400" b="1" dirty="0">
                  <a:solidFill>
                    <a:srgbClr val="2B4B82"/>
                  </a:solidFill>
                  <a:cs typeface="Hacen Tunisia Light"/>
                </a:rPr>
                <a:t>- Ease of Implementation:  Innovative and modern techniques facilitate the implementation of the project, making it meet the requirements of the modern market.</a:t>
              </a:r>
            </a:p>
          </p:txBody>
        </p:sp>
      </p:grpSp>
      <p:grpSp>
        <p:nvGrpSpPr>
          <p:cNvPr id="37" name="Group 5">
            <a:extLst>
              <a:ext uri="{FF2B5EF4-FFF2-40B4-BE49-F238E27FC236}">
                <a16:creationId xmlns:a16="http://schemas.microsoft.com/office/drawing/2014/main" id="{37C94809-5D9A-4079-A849-E6AE5B3B9D79}"/>
              </a:ext>
            </a:extLst>
          </p:cNvPr>
          <p:cNvGrpSpPr/>
          <p:nvPr/>
        </p:nvGrpSpPr>
        <p:grpSpPr>
          <a:xfrm>
            <a:off x="6651081" y="1943100"/>
            <a:ext cx="5161811" cy="4174469"/>
            <a:chOff x="-188972" y="936877"/>
            <a:chExt cx="8314759" cy="4376955"/>
          </a:xfrm>
        </p:grpSpPr>
        <p:sp>
          <p:nvSpPr>
            <p:cNvPr id="38" name="TextBox 6">
              <a:extLst>
                <a:ext uri="{FF2B5EF4-FFF2-40B4-BE49-F238E27FC236}">
                  <a16:creationId xmlns:a16="http://schemas.microsoft.com/office/drawing/2014/main" id="{C6E611AC-4253-4FCB-90BE-958BAAF4EA2F}"/>
                </a:ext>
              </a:extLst>
            </p:cNvPr>
            <p:cNvSpPr txBox="1"/>
            <p:nvPr/>
          </p:nvSpPr>
          <p:spPr>
            <a:xfrm>
              <a:off x="94488" y="936877"/>
              <a:ext cx="8031299" cy="918501"/>
            </a:xfrm>
            <a:prstGeom prst="rect">
              <a:avLst/>
            </a:prstGeom>
          </p:spPr>
          <p:txBody>
            <a:bodyPr wrap="square" lIns="0" tIns="0" rIns="0" bIns="0" rtlCol="0" anchor="t">
              <a:spAutoFit/>
            </a:bodyPr>
            <a:lstStyle/>
            <a:p>
              <a:pPr>
                <a:lnSpc>
                  <a:spcPts val="7680"/>
                </a:lnSpc>
              </a:pPr>
              <a:r>
                <a:rPr lang="en-US" sz="4000" b="1" dirty="0">
                  <a:solidFill>
                    <a:srgbClr val="2B4B82"/>
                  </a:solidFill>
                  <a:cs typeface="Hacen Tunisia Bold"/>
                </a:rPr>
                <a:t> Financial Evaluation</a:t>
              </a:r>
            </a:p>
          </p:txBody>
        </p:sp>
        <p:sp>
          <p:nvSpPr>
            <p:cNvPr id="39" name="TextBox 7">
              <a:extLst>
                <a:ext uri="{FF2B5EF4-FFF2-40B4-BE49-F238E27FC236}">
                  <a16:creationId xmlns:a16="http://schemas.microsoft.com/office/drawing/2014/main" id="{0B27364B-32A9-4D6D-BE6E-A316267B64A0}"/>
                </a:ext>
              </a:extLst>
            </p:cNvPr>
            <p:cNvSpPr txBox="1"/>
            <p:nvPr/>
          </p:nvSpPr>
          <p:spPr>
            <a:xfrm>
              <a:off x="-188972" y="2136056"/>
              <a:ext cx="8031299" cy="3177776"/>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 Low Cost: The project has been designed with very low costs, making it financially sustainable.</a:t>
              </a:r>
            </a:p>
            <a:p>
              <a:pPr marL="307657" lvl="1">
                <a:lnSpc>
                  <a:spcPts val="3990"/>
                </a:lnSpc>
              </a:pPr>
              <a:r>
                <a:rPr lang="en-US" sz="2400" b="1" dirty="0">
                  <a:solidFill>
                    <a:srgbClr val="2B4B82"/>
                  </a:solidFill>
                  <a:cs typeface="Hacen Tunisia Light"/>
                </a:rPr>
                <a:t>- Free Service: The project will be available for free to all customers, increasing its attractiveness and potential revenue through advertisements or various revenue models.</a:t>
              </a:r>
            </a:p>
          </p:txBody>
        </p:sp>
      </p:grpSp>
      <p:grpSp>
        <p:nvGrpSpPr>
          <p:cNvPr id="40" name="Group 5">
            <a:extLst>
              <a:ext uri="{FF2B5EF4-FFF2-40B4-BE49-F238E27FC236}">
                <a16:creationId xmlns:a16="http://schemas.microsoft.com/office/drawing/2014/main" id="{B61DBFEA-22E7-4042-BBDA-30ED557DB29C}"/>
              </a:ext>
            </a:extLst>
          </p:cNvPr>
          <p:cNvGrpSpPr/>
          <p:nvPr/>
        </p:nvGrpSpPr>
        <p:grpSpPr>
          <a:xfrm>
            <a:off x="12039600" y="2152504"/>
            <a:ext cx="6002968" cy="5581796"/>
            <a:chOff x="-188972" y="936877"/>
            <a:chExt cx="8031299" cy="4376955"/>
          </a:xfrm>
        </p:grpSpPr>
        <p:sp>
          <p:nvSpPr>
            <p:cNvPr id="41" name="TextBox 6">
              <a:extLst>
                <a:ext uri="{FF2B5EF4-FFF2-40B4-BE49-F238E27FC236}">
                  <a16:creationId xmlns:a16="http://schemas.microsoft.com/office/drawing/2014/main" id="{3BBB38FD-3514-4AD4-BC88-CA615B72FAF0}"/>
                </a:ext>
              </a:extLst>
            </p:cNvPr>
            <p:cNvSpPr txBox="1"/>
            <p:nvPr/>
          </p:nvSpPr>
          <p:spPr>
            <a:xfrm>
              <a:off x="94486" y="936877"/>
              <a:ext cx="6823545" cy="686921"/>
            </a:xfrm>
            <a:prstGeom prst="rect">
              <a:avLst/>
            </a:prstGeom>
          </p:spPr>
          <p:txBody>
            <a:bodyPr wrap="square" lIns="0" tIns="0" rIns="0" bIns="0" rtlCol="0" anchor="t">
              <a:spAutoFit/>
            </a:bodyPr>
            <a:lstStyle/>
            <a:p>
              <a:pPr>
                <a:lnSpc>
                  <a:spcPts val="7680"/>
                </a:lnSpc>
              </a:pPr>
              <a:r>
                <a:rPr lang="en-US" sz="4000" b="1" dirty="0">
                  <a:solidFill>
                    <a:srgbClr val="2B4B82"/>
                  </a:solidFill>
                  <a:cs typeface="Hacen Tunisia Bold"/>
                </a:rPr>
                <a:t> Operational Evaluation</a:t>
              </a:r>
            </a:p>
          </p:txBody>
        </p:sp>
        <p:sp>
          <p:nvSpPr>
            <p:cNvPr id="42" name="TextBox 7">
              <a:extLst>
                <a:ext uri="{FF2B5EF4-FFF2-40B4-BE49-F238E27FC236}">
                  <a16:creationId xmlns:a16="http://schemas.microsoft.com/office/drawing/2014/main" id="{60B49161-FD25-4179-A7A4-AB5AC4C5E56E}"/>
                </a:ext>
              </a:extLst>
            </p:cNvPr>
            <p:cNvSpPr txBox="1"/>
            <p:nvPr/>
          </p:nvSpPr>
          <p:spPr>
            <a:xfrm>
              <a:off x="-188972" y="2136056"/>
              <a:ext cx="8031299" cy="3177776"/>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 User-Friendly Interface: The project features an easy and simple user interface, making it suitable for everyone and easy to rely on.</a:t>
              </a:r>
            </a:p>
            <a:p>
              <a:pPr marL="307657" lvl="1">
                <a:lnSpc>
                  <a:spcPts val="3990"/>
                </a:lnSpc>
              </a:pPr>
              <a:r>
                <a:rPr lang="en-US" sz="2400" b="1" dirty="0">
                  <a:solidFill>
                    <a:srgbClr val="2B4B82"/>
                  </a:solidFill>
                  <a:cs typeface="Hacen Tunisia Light"/>
                </a:rPr>
                <a:t>- Reliability: The easy and straightforward application enhances the reliability of the project and attracts more users.</a:t>
              </a:r>
            </a:p>
          </p:txBody>
        </p:sp>
      </p:grpSp>
      <p:sp>
        <p:nvSpPr>
          <p:cNvPr id="45" name="TextBox 7">
            <a:extLst>
              <a:ext uri="{FF2B5EF4-FFF2-40B4-BE49-F238E27FC236}">
                <a16:creationId xmlns:a16="http://schemas.microsoft.com/office/drawing/2014/main" id="{0FC5C8D4-2F1F-44E5-BEBC-6F6DF7F64D0B}"/>
              </a:ext>
            </a:extLst>
          </p:cNvPr>
          <p:cNvSpPr txBox="1"/>
          <p:nvPr/>
        </p:nvSpPr>
        <p:spPr>
          <a:xfrm>
            <a:off x="346922" y="8343900"/>
            <a:ext cx="17589831" cy="978922"/>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Considering the technical, financial, and operational feasibility aspects, the project seems robust and achievable. There is now an opportunity to achieve great success and make a positive impact on the target market</a:t>
            </a:r>
          </a:p>
        </p:txBody>
      </p:sp>
      <p:sp>
        <p:nvSpPr>
          <p:cNvPr id="21" name="عنصر نائب لرقم الشريحة 10">
            <a:extLst>
              <a:ext uri="{FF2B5EF4-FFF2-40B4-BE49-F238E27FC236}">
                <a16:creationId xmlns:a16="http://schemas.microsoft.com/office/drawing/2014/main" id="{707B18CA-0F22-43F1-B68B-3669DF48D389}"/>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9</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26" name="صورة 25">
            <a:extLst>
              <a:ext uri="{FF2B5EF4-FFF2-40B4-BE49-F238E27FC236}">
                <a16:creationId xmlns:a16="http://schemas.microsoft.com/office/drawing/2014/main" id="{44048311-C2A2-4FA7-8BB9-DC299F81A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2834"/>
            <a:ext cx="2491622" cy="2592631"/>
          </a:xfrm>
          <a:prstGeom prst="rect">
            <a:avLst/>
          </a:prstGeom>
        </p:spPr>
      </p:pic>
      <p:sp>
        <p:nvSpPr>
          <p:cNvPr id="3" name="TextBox 3"/>
          <p:cNvSpPr txBox="1"/>
          <p:nvPr/>
        </p:nvSpPr>
        <p:spPr>
          <a:xfrm>
            <a:off x="3600450" y="190500"/>
            <a:ext cx="11639550" cy="884858"/>
          </a:xfrm>
          <a:prstGeom prst="rect">
            <a:avLst/>
          </a:prstGeom>
        </p:spPr>
        <p:txBody>
          <a:bodyPr wrap="square" lIns="0" tIns="0" rIns="0" bIns="0" rtlCol="0" anchor="t">
            <a:spAutoFit/>
          </a:bodyPr>
          <a:lstStyle/>
          <a:p>
            <a:pPr>
              <a:lnSpc>
                <a:spcPts val="6884"/>
              </a:lnSpc>
            </a:pPr>
            <a:r>
              <a:rPr lang="en-US" sz="6000" dirty="0">
                <a:solidFill>
                  <a:srgbClr val="2B4B82"/>
                </a:solidFill>
                <a:cs typeface="Hacen Tunisia Bold"/>
              </a:rPr>
              <a:t>Web application technologies used </a:t>
            </a:r>
          </a:p>
        </p:txBody>
      </p:sp>
      <p:sp>
        <p:nvSpPr>
          <p:cNvPr id="12" name="TextBox 3">
            <a:extLst>
              <a:ext uri="{FF2B5EF4-FFF2-40B4-BE49-F238E27FC236}">
                <a16:creationId xmlns:a16="http://schemas.microsoft.com/office/drawing/2014/main" id="{16A56DE8-4ACF-4F1D-92C6-32DB5E794996}"/>
              </a:ext>
            </a:extLst>
          </p:cNvPr>
          <p:cNvSpPr txBox="1"/>
          <p:nvPr/>
        </p:nvSpPr>
        <p:spPr>
          <a:xfrm>
            <a:off x="5848350" y="1026882"/>
            <a:ext cx="3848100" cy="884858"/>
          </a:xfrm>
          <a:prstGeom prst="rect">
            <a:avLst/>
          </a:prstGeom>
        </p:spPr>
        <p:txBody>
          <a:bodyPr wrap="square" lIns="0" tIns="0" rIns="0" bIns="0" rtlCol="0" anchor="t">
            <a:spAutoFit/>
          </a:bodyPr>
          <a:lstStyle/>
          <a:p>
            <a:pPr>
              <a:lnSpc>
                <a:spcPts val="6884"/>
              </a:lnSpc>
            </a:pPr>
            <a:r>
              <a:rPr lang="en-US" sz="6000" dirty="0">
                <a:solidFill>
                  <a:srgbClr val="2B4B82"/>
                </a:solidFill>
                <a:cs typeface="Hacen Tunisia Bold"/>
              </a:rPr>
              <a:t>MERN Stack</a:t>
            </a:r>
          </a:p>
        </p:txBody>
      </p:sp>
      <p:sp>
        <p:nvSpPr>
          <p:cNvPr id="13" name="TextBox 6">
            <a:extLst>
              <a:ext uri="{FF2B5EF4-FFF2-40B4-BE49-F238E27FC236}">
                <a16:creationId xmlns:a16="http://schemas.microsoft.com/office/drawing/2014/main" id="{C5ABADCB-568E-43BD-906E-33E21846993D}"/>
              </a:ext>
            </a:extLst>
          </p:cNvPr>
          <p:cNvSpPr txBox="1"/>
          <p:nvPr/>
        </p:nvSpPr>
        <p:spPr>
          <a:xfrm>
            <a:off x="685800" y="2106985"/>
            <a:ext cx="16883914" cy="886140"/>
          </a:xfrm>
          <a:prstGeom prst="rect">
            <a:avLst/>
          </a:prstGeom>
        </p:spPr>
        <p:txBody>
          <a:bodyPr wrap="square" lIns="0" tIns="0" rIns="0" bIns="0" rtlCol="0" anchor="t">
            <a:spAutoFit/>
          </a:bodyPr>
          <a:lstStyle/>
          <a:p>
            <a:pPr>
              <a:lnSpc>
                <a:spcPts val="3440"/>
              </a:lnSpc>
            </a:pPr>
            <a:r>
              <a:rPr lang="en-US" sz="3200" dirty="0">
                <a:solidFill>
                  <a:srgbClr val="2B4B82"/>
                </a:solidFill>
                <a:cs typeface="Hacen Tunisia Light"/>
              </a:rPr>
              <a:t>The MERN stack is a JavaScript-based framework for building full-stack web applications. It consists of four main technologies</a:t>
            </a:r>
            <a:r>
              <a:rPr lang="ar-SA" sz="3200" dirty="0">
                <a:solidFill>
                  <a:srgbClr val="2B4B82"/>
                </a:solidFill>
                <a:cs typeface="Hacen Tunisia Light"/>
              </a:rPr>
              <a:t>:</a:t>
            </a:r>
            <a:endParaRPr lang="en-US" sz="3200" dirty="0">
              <a:solidFill>
                <a:srgbClr val="2B4B82"/>
              </a:solidFill>
              <a:cs typeface="Hacen Tunisia Light"/>
            </a:endParaRPr>
          </a:p>
        </p:txBody>
      </p:sp>
      <p:grpSp>
        <p:nvGrpSpPr>
          <p:cNvPr id="14" name="Group 5">
            <a:extLst>
              <a:ext uri="{FF2B5EF4-FFF2-40B4-BE49-F238E27FC236}">
                <a16:creationId xmlns:a16="http://schemas.microsoft.com/office/drawing/2014/main" id="{66D4347A-CAD1-4191-9B58-7E59B33FB117}"/>
              </a:ext>
            </a:extLst>
          </p:cNvPr>
          <p:cNvGrpSpPr/>
          <p:nvPr/>
        </p:nvGrpSpPr>
        <p:grpSpPr>
          <a:xfrm>
            <a:off x="-39136" y="2993124"/>
            <a:ext cx="4495800" cy="6646200"/>
            <a:chOff x="13363" y="936877"/>
            <a:chExt cx="8031299" cy="4981247"/>
          </a:xfrm>
        </p:grpSpPr>
        <p:sp>
          <p:nvSpPr>
            <p:cNvPr id="15" name="TextBox 6">
              <a:extLst>
                <a:ext uri="{FF2B5EF4-FFF2-40B4-BE49-F238E27FC236}">
                  <a16:creationId xmlns:a16="http://schemas.microsoft.com/office/drawing/2014/main" id="{4E6D26B7-AC6E-40F5-A090-E52DE79C0020}"/>
                </a:ext>
              </a:extLst>
            </p:cNvPr>
            <p:cNvSpPr txBox="1"/>
            <p:nvPr/>
          </p:nvSpPr>
          <p:spPr>
            <a:xfrm>
              <a:off x="491647" y="936877"/>
              <a:ext cx="5555450" cy="656558"/>
            </a:xfrm>
            <a:prstGeom prst="rect">
              <a:avLst/>
            </a:prstGeom>
          </p:spPr>
          <p:txBody>
            <a:bodyPr wrap="square" lIns="0" tIns="0" rIns="0" bIns="0" rtlCol="0" anchor="t">
              <a:spAutoFit/>
            </a:bodyPr>
            <a:lstStyle/>
            <a:p>
              <a:pPr>
                <a:lnSpc>
                  <a:spcPts val="7680"/>
                </a:lnSpc>
              </a:pPr>
              <a:r>
                <a:rPr lang="en-US" sz="4000" b="1" dirty="0">
                  <a:solidFill>
                    <a:srgbClr val="2B4B82"/>
                  </a:solidFill>
                  <a:cs typeface="Hacen Tunisia Bold"/>
                </a:rPr>
                <a:t>MongoDB</a:t>
              </a:r>
            </a:p>
          </p:txBody>
        </p:sp>
        <p:sp>
          <p:nvSpPr>
            <p:cNvPr id="16" name="TextBox 7">
              <a:extLst>
                <a:ext uri="{FF2B5EF4-FFF2-40B4-BE49-F238E27FC236}">
                  <a16:creationId xmlns:a16="http://schemas.microsoft.com/office/drawing/2014/main" id="{EA625567-DB9B-4C18-9607-6D7F57E8E3C9}"/>
                </a:ext>
              </a:extLst>
            </p:cNvPr>
            <p:cNvSpPr txBox="1"/>
            <p:nvPr/>
          </p:nvSpPr>
          <p:spPr>
            <a:xfrm>
              <a:off x="13363" y="1769272"/>
              <a:ext cx="8031299" cy="4148852"/>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MongoDB is a NoSQL database that uses a document-oriented data model. Unlike traditional relational databases like MySQL or PostgreSQL, MongoDB stores data in flexible, JSON-like documents. This allows for more dynamic and scalable data storage.</a:t>
              </a:r>
            </a:p>
          </p:txBody>
        </p:sp>
      </p:grpSp>
      <p:grpSp>
        <p:nvGrpSpPr>
          <p:cNvPr id="17" name="Group 5">
            <a:extLst>
              <a:ext uri="{FF2B5EF4-FFF2-40B4-BE49-F238E27FC236}">
                <a16:creationId xmlns:a16="http://schemas.microsoft.com/office/drawing/2014/main" id="{76AF1ADD-8697-422C-8F60-AD07B851FA53}"/>
              </a:ext>
            </a:extLst>
          </p:cNvPr>
          <p:cNvGrpSpPr/>
          <p:nvPr/>
        </p:nvGrpSpPr>
        <p:grpSpPr>
          <a:xfrm>
            <a:off x="4456664" y="2990478"/>
            <a:ext cx="4495800" cy="5243719"/>
            <a:chOff x="-148773" y="936877"/>
            <a:chExt cx="8031299" cy="3828718"/>
          </a:xfrm>
        </p:grpSpPr>
        <p:sp>
          <p:nvSpPr>
            <p:cNvPr id="18" name="TextBox 6">
              <a:extLst>
                <a:ext uri="{FF2B5EF4-FFF2-40B4-BE49-F238E27FC236}">
                  <a16:creationId xmlns:a16="http://schemas.microsoft.com/office/drawing/2014/main" id="{451C43D5-A97D-4BF0-B805-22A5626967C6}"/>
                </a:ext>
              </a:extLst>
            </p:cNvPr>
            <p:cNvSpPr txBox="1"/>
            <p:nvPr/>
          </p:nvSpPr>
          <p:spPr>
            <a:xfrm>
              <a:off x="-148771" y="936877"/>
              <a:ext cx="6195869" cy="639621"/>
            </a:xfrm>
            <a:prstGeom prst="rect">
              <a:avLst/>
            </a:prstGeom>
          </p:spPr>
          <p:txBody>
            <a:bodyPr wrap="square" lIns="0" tIns="0" rIns="0" bIns="0" rtlCol="0" anchor="t">
              <a:spAutoFit/>
            </a:bodyPr>
            <a:lstStyle/>
            <a:p>
              <a:pPr>
                <a:lnSpc>
                  <a:spcPts val="7680"/>
                </a:lnSpc>
              </a:pPr>
              <a:r>
                <a:rPr lang="en-US" sz="4000" b="1" dirty="0">
                  <a:solidFill>
                    <a:srgbClr val="2B4B82"/>
                  </a:solidFill>
                  <a:cs typeface="Hacen Tunisia Bold"/>
                </a:rPr>
                <a:t>Express.js</a:t>
              </a:r>
            </a:p>
          </p:txBody>
        </p:sp>
        <p:sp>
          <p:nvSpPr>
            <p:cNvPr id="19" name="TextBox 7">
              <a:extLst>
                <a:ext uri="{FF2B5EF4-FFF2-40B4-BE49-F238E27FC236}">
                  <a16:creationId xmlns:a16="http://schemas.microsoft.com/office/drawing/2014/main" id="{34423487-B223-49A8-B42A-02648F886572}"/>
                </a:ext>
              </a:extLst>
            </p:cNvPr>
            <p:cNvSpPr txBox="1"/>
            <p:nvPr/>
          </p:nvSpPr>
          <p:spPr>
            <a:xfrm>
              <a:off x="-148773" y="1803591"/>
              <a:ext cx="8031299" cy="2962004"/>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Express.js is a minimalist web application framework for Node.js. It provides a robust set of features for building web applications and APIs, including middleware for handling requests and responses, routing, and template engines.</a:t>
              </a:r>
            </a:p>
          </p:txBody>
        </p:sp>
      </p:grpSp>
      <p:grpSp>
        <p:nvGrpSpPr>
          <p:cNvPr id="20" name="Group 5">
            <a:extLst>
              <a:ext uri="{FF2B5EF4-FFF2-40B4-BE49-F238E27FC236}">
                <a16:creationId xmlns:a16="http://schemas.microsoft.com/office/drawing/2014/main" id="{685CF30E-F76E-4CBA-8E6B-4788CDC1C3B4}"/>
              </a:ext>
            </a:extLst>
          </p:cNvPr>
          <p:cNvGrpSpPr/>
          <p:nvPr/>
        </p:nvGrpSpPr>
        <p:grpSpPr>
          <a:xfrm>
            <a:off x="8933414" y="3025839"/>
            <a:ext cx="4753305" cy="6234280"/>
            <a:chOff x="-183136" y="963371"/>
            <a:chExt cx="8031299" cy="4670823"/>
          </a:xfrm>
        </p:grpSpPr>
        <p:sp>
          <p:nvSpPr>
            <p:cNvPr id="21" name="TextBox 6">
              <a:extLst>
                <a:ext uri="{FF2B5EF4-FFF2-40B4-BE49-F238E27FC236}">
                  <a16:creationId xmlns:a16="http://schemas.microsoft.com/office/drawing/2014/main" id="{C5E544DD-E62E-43B6-AB83-69B6D049AA25}"/>
                </a:ext>
              </a:extLst>
            </p:cNvPr>
            <p:cNvSpPr txBox="1"/>
            <p:nvPr/>
          </p:nvSpPr>
          <p:spPr>
            <a:xfrm>
              <a:off x="121211" y="963371"/>
              <a:ext cx="4940988" cy="656320"/>
            </a:xfrm>
            <a:prstGeom prst="rect">
              <a:avLst/>
            </a:prstGeom>
          </p:spPr>
          <p:txBody>
            <a:bodyPr wrap="square" lIns="0" tIns="0" rIns="0" bIns="0" rtlCol="0" anchor="t">
              <a:spAutoFit/>
            </a:bodyPr>
            <a:lstStyle/>
            <a:p>
              <a:pPr>
                <a:lnSpc>
                  <a:spcPts val="7680"/>
                </a:lnSpc>
              </a:pPr>
              <a:r>
                <a:rPr lang="en-US" sz="4000" b="1" dirty="0">
                  <a:solidFill>
                    <a:srgbClr val="2B4B82"/>
                  </a:solidFill>
                  <a:cs typeface="Hacen Tunisia Bold"/>
                </a:rPr>
                <a:t>React.js</a:t>
              </a:r>
            </a:p>
          </p:txBody>
        </p:sp>
        <p:sp>
          <p:nvSpPr>
            <p:cNvPr id="22" name="TextBox 7">
              <a:extLst>
                <a:ext uri="{FF2B5EF4-FFF2-40B4-BE49-F238E27FC236}">
                  <a16:creationId xmlns:a16="http://schemas.microsoft.com/office/drawing/2014/main" id="{FEA85510-C59A-4BFA-B091-1439553D8C20}"/>
                </a:ext>
              </a:extLst>
            </p:cNvPr>
            <p:cNvSpPr txBox="1"/>
            <p:nvPr/>
          </p:nvSpPr>
          <p:spPr>
            <a:xfrm>
              <a:off x="-183136" y="1826220"/>
              <a:ext cx="8031299" cy="3807974"/>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React.js is a JavaScript library for building user interfaces. It allows developers to create reusable UI components and manage component state efficiently. </a:t>
              </a:r>
              <a:r>
                <a:rPr lang="en-US" sz="2400" b="1" dirty="0" err="1">
                  <a:solidFill>
                    <a:srgbClr val="2B4B82"/>
                  </a:solidFill>
                  <a:cs typeface="Hacen Tunisia Light"/>
                </a:rPr>
                <a:t>React's</a:t>
              </a:r>
              <a:r>
                <a:rPr lang="en-US" sz="2400" b="1" dirty="0">
                  <a:solidFill>
                    <a:srgbClr val="2B4B82"/>
                  </a:solidFill>
                  <a:cs typeface="Hacen Tunisia Light"/>
                </a:rPr>
                <a:t> virtual DOM and component-based architecture make it well-suited for building dynamic and interactive web applications.</a:t>
              </a:r>
            </a:p>
          </p:txBody>
        </p:sp>
      </p:grpSp>
      <p:grpSp>
        <p:nvGrpSpPr>
          <p:cNvPr id="23" name="Group 5">
            <a:extLst>
              <a:ext uri="{FF2B5EF4-FFF2-40B4-BE49-F238E27FC236}">
                <a16:creationId xmlns:a16="http://schemas.microsoft.com/office/drawing/2014/main" id="{CAC31DF0-CDEC-4727-AFBC-87A41BB3A118}"/>
              </a:ext>
            </a:extLst>
          </p:cNvPr>
          <p:cNvGrpSpPr/>
          <p:nvPr/>
        </p:nvGrpSpPr>
        <p:grpSpPr>
          <a:xfrm>
            <a:off x="13686719" y="2990476"/>
            <a:ext cx="4234154" cy="7275958"/>
            <a:chOff x="-182422" y="936877"/>
            <a:chExt cx="8031299" cy="5403356"/>
          </a:xfrm>
        </p:grpSpPr>
        <p:sp>
          <p:nvSpPr>
            <p:cNvPr id="24" name="TextBox 6">
              <a:extLst>
                <a:ext uri="{FF2B5EF4-FFF2-40B4-BE49-F238E27FC236}">
                  <a16:creationId xmlns:a16="http://schemas.microsoft.com/office/drawing/2014/main" id="{B5C6D734-5FAA-4094-95CB-077F6A94FFBD}"/>
                </a:ext>
              </a:extLst>
            </p:cNvPr>
            <p:cNvSpPr txBox="1"/>
            <p:nvPr/>
          </p:nvSpPr>
          <p:spPr>
            <a:xfrm>
              <a:off x="-182422" y="936877"/>
              <a:ext cx="6229518" cy="656320"/>
            </a:xfrm>
            <a:prstGeom prst="rect">
              <a:avLst/>
            </a:prstGeom>
          </p:spPr>
          <p:txBody>
            <a:bodyPr wrap="square" lIns="0" tIns="0" rIns="0" bIns="0" rtlCol="0" anchor="t">
              <a:spAutoFit/>
            </a:bodyPr>
            <a:lstStyle/>
            <a:p>
              <a:pPr>
                <a:lnSpc>
                  <a:spcPts val="7680"/>
                </a:lnSpc>
              </a:pPr>
              <a:r>
                <a:rPr lang="en-US" sz="4000" b="1" dirty="0">
                  <a:solidFill>
                    <a:srgbClr val="2B4B82"/>
                  </a:solidFill>
                  <a:cs typeface="Hacen Tunisia Bold"/>
                </a:rPr>
                <a:t>Node.js</a:t>
              </a:r>
            </a:p>
          </p:txBody>
        </p:sp>
        <p:sp>
          <p:nvSpPr>
            <p:cNvPr id="25" name="TextBox 7">
              <a:extLst>
                <a:ext uri="{FF2B5EF4-FFF2-40B4-BE49-F238E27FC236}">
                  <a16:creationId xmlns:a16="http://schemas.microsoft.com/office/drawing/2014/main" id="{F4DFDDC7-54B1-46B3-9822-FF6B21313310}"/>
                </a:ext>
              </a:extLst>
            </p:cNvPr>
            <p:cNvSpPr txBox="1"/>
            <p:nvPr/>
          </p:nvSpPr>
          <p:spPr>
            <a:xfrm>
              <a:off x="-182422" y="1763623"/>
              <a:ext cx="8031299" cy="4576610"/>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Node.js is a JavaScript runtime environment that allows developers to run JavaScript code on the server-side. It provides an event-driven, non-blocking I/O model that makes it lightweight and efficient for building scalable network applications. Node.js is often used with Express.js to build the backend of MERN stack applications.</a:t>
              </a:r>
            </a:p>
          </p:txBody>
        </p:sp>
      </p:grpSp>
      <p:pic>
        <p:nvPicPr>
          <p:cNvPr id="28" name="صورة 27">
            <a:extLst>
              <a:ext uri="{FF2B5EF4-FFF2-40B4-BE49-F238E27FC236}">
                <a16:creationId xmlns:a16="http://schemas.microsoft.com/office/drawing/2014/main" id="{8760630A-6CF2-4B03-AAFD-1E1C0218D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76087" y="64577"/>
            <a:ext cx="1944786" cy="1944786"/>
          </a:xfrm>
          <a:prstGeom prst="rect">
            <a:avLst/>
          </a:prstGeom>
        </p:spPr>
      </p:pic>
      <p:pic>
        <p:nvPicPr>
          <p:cNvPr id="29" name="صورة 28">
            <a:extLst>
              <a:ext uri="{FF2B5EF4-FFF2-40B4-BE49-F238E27FC236}">
                <a16:creationId xmlns:a16="http://schemas.microsoft.com/office/drawing/2014/main" id="{5CF6277D-765A-4B41-9EAD-87F3ABA64B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52711" y="2990476"/>
            <a:ext cx="1370284" cy="1143885"/>
          </a:xfrm>
          <a:prstGeom prst="rect">
            <a:avLst/>
          </a:prstGeom>
        </p:spPr>
      </p:pic>
      <p:pic>
        <p:nvPicPr>
          <p:cNvPr id="40" name="صورة 39">
            <a:extLst>
              <a:ext uri="{FF2B5EF4-FFF2-40B4-BE49-F238E27FC236}">
                <a16:creationId xmlns:a16="http://schemas.microsoft.com/office/drawing/2014/main" id="{A4C1018B-690D-440B-8DA5-153CC37539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5310" y="2932936"/>
            <a:ext cx="1830216" cy="1143885"/>
          </a:xfrm>
          <a:prstGeom prst="rect">
            <a:avLst/>
          </a:prstGeom>
        </p:spPr>
      </p:pic>
      <p:pic>
        <p:nvPicPr>
          <p:cNvPr id="41" name="صورة 40">
            <a:extLst>
              <a:ext uri="{FF2B5EF4-FFF2-40B4-BE49-F238E27FC236}">
                <a16:creationId xmlns:a16="http://schemas.microsoft.com/office/drawing/2014/main" id="{30DFE367-2784-4AB9-A4B5-9E29DA2764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11766" y="3025839"/>
            <a:ext cx="1718079" cy="1050981"/>
          </a:xfrm>
          <a:prstGeom prst="rect">
            <a:avLst/>
          </a:prstGeom>
        </p:spPr>
      </p:pic>
      <p:pic>
        <p:nvPicPr>
          <p:cNvPr id="42" name="صورة 41">
            <a:extLst>
              <a:ext uri="{FF2B5EF4-FFF2-40B4-BE49-F238E27FC236}">
                <a16:creationId xmlns:a16="http://schemas.microsoft.com/office/drawing/2014/main" id="{2C44BE1E-9E9A-403A-97A2-38B91BE9F0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1327" y="2990476"/>
            <a:ext cx="2700955" cy="990350"/>
          </a:xfrm>
          <a:prstGeom prst="rect">
            <a:avLst/>
          </a:prstGeom>
        </p:spPr>
      </p:pic>
      <p:sp>
        <p:nvSpPr>
          <p:cNvPr id="30" name="عنصر نائب لرقم الشريحة 10">
            <a:extLst>
              <a:ext uri="{FF2B5EF4-FFF2-40B4-BE49-F238E27FC236}">
                <a16:creationId xmlns:a16="http://schemas.microsoft.com/office/drawing/2014/main" id="{2D7C6CB3-5D50-453D-B2EF-7E91FF58029E}"/>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10</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26" name="صورة 25">
            <a:extLst>
              <a:ext uri="{FF2B5EF4-FFF2-40B4-BE49-F238E27FC236}">
                <a16:creationId xmlns:a16="http://schemas.microsoft.com/office/drawing/2014/main" id="{FC7FAD72-7795-44E7-BAEE-6B9675049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91053"/>
            <a:ext cx="1885950" cy="1885950"/>
          </a:xfrm>
          <a:prstGeom prst="rect">
            <a:avLst/>
          </a:prstGeom>
        </p:spPr>
      </p:pic>
      <p:pic>
        <p:nvPicPr>
          <p:cNvPr id="24" name="صورة 23">
            <a:extLst>
              <a:ext uri="{FF2B5EF4-FFF2-40B4-BE49-F238E27FC236}">
                <a16:creationId xmlns:a16="http://schemas.microsoft.com/office/drawing/2014/main" id="{F1478477-5276-4706-9EF5-FAA5E025F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250" y="6667500"/>
            <a:ext cx="2324100" cy="2286000"/>
          </a:xfrm>
          <a:prstGeom prst="rect">
            <a:avLst/>
          </a:prstGeom>
        </p:spPr>
      </p:pic>
      <p:pic>
        <p:nvPicPr>
          <p:cNvPr id="22" name="صورة 21">
            <a:extLst>
              <a:ext uri="{FF2B5EF4-FFF2-40B4-BE49-F238E27FC236}">
                <a16:creationId xmlns:a16="http://schemas.microsoft.com/office/drawing/2014/main" id="{5D5D422F-CA27-4AD5-88EB-A322F9E3F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5273" y="2218669"/>
            <a:ext cx="2292727" cy="2292727"/>
          </a:xfrm>
          <a:prstGeom prst="rect">
            <a:avLst/>
          </a:prstGeom>
        </p:spPr>
      </p:pic>
      <p:sp>
        <p:nvSpPr>
          <p:cNvPr id="7" name="TextBox 7"/>
          <p:cNvSpPr txBox="1"/>
          <p:nvPr/>
        </p:nvSpPr>
        <p:spPr>
          <a:xfrm>
            <a:off x="476250" y="2355293"/>
            <a:ext cx="17335500" cy="6771084"/>
          </a:xfrm>
          <a:prstGeom prst="rect">
            <a:avLst/>
          </a:prstGeom>
        </p:spPr>
        <p:txBody>
          <a:bodyPr wrap="square" lIns="0" tIns="0" rIns="0" bIns="0" rtlCol="0" anchor="t">
            <a:spAutoFit/>
          </a:bodyPr>
          <a:lstStyle/>
          <a:p>
            <a:r>
              <a:rPr lang="en-US" sz="4000" dirty="0">
                <a:solidFill>
                  <a:srgbClr val="2B4B82"/>
                </a:solidFill>
                <a:cs typeface="Hacen Tunisia Light"/>
              </a:rPr>
              <a:t>1. React.js</a:t>
            </a:r>
          </a:p>
          <a:p>
            <a:pPr marL="571500" indent="-571500">
              <a:buFont typeface="Arial" panose="020B0604020202020204" pitchFamily="34" charset="0"/>
              <a:buChar char="•"/>
            </a:pPr>
            <a:r>
              <a:rPr lang="en-US" sz="4000" dirty="0">
                <a:solidFill>
                  <a:srgbClr val="2B4B82"/>
                </a:solidFill>
                <a:cs typeface="Hacen Tunisia Light"/>
              </a:rPr>
              <a:t>Library for building UI with reusable components.</a:t>
            </a:r>
          </a:p>
          <a:p>
            <a:pPr marL="571500" indent="-571500">
              <a:buFont typeface="Arial" panose="020B0604020202020204" pitchFamily="34" charset="0"/>
              <a:buChar char="•"/>
            </a:pPr>
            <a:r>
              <a:rPr lang="en-US" sz="4000" dirty="0">
                <a:solidFill>
                  <a:srgbClr val="2B4B82"/>
                </a:solidFill>
                <a:cs typeface="Hacen Tunisia Light"/>
              </a:rPr>
              <a:t>Component-based architecture for code reusability and scalability.</a:t>
            </a:r>
          </a:p>
          <a:p>
            <a:pPr marL="571500" indent="-571500">
              <a:buFont typeface="Arial" panose="020B0604020202020204" pitchFamily="34" charset="0"/>
              <a:buChar char="•"/>
            </a:pPr>
            <a:r>
              <a:rPr lang="en-US" sz="4000" dirty="0">
                <a:solidFill>
                  <a:srgbClr val="2B4B82"/>
                </a:solidFill>
                <a:cs typeface="Hacen Tunisia Light"/>
              </a:rPr>
              <a:t>Virtual DOM for efficient UI updates and improved performance.</a:t>
            </a:r>
          </a:p>
          <a:p>
            <a:pPr marL="571500" indent="-571500">
              <a:buFont typeface="Arial" panose="020B0604020202020204" pitchFamily="34" charset="0"/>
              <a:buChar char="•"/>
            </a:pPr>
            <a:r>
              <a:rPr lang="en-US" sz="4000" dirty="0">
                <a:solidFill>
                  <a:srgbClr val="2B4B82"/>
                </a:solidFill>
                <a:cs typeface="Hacen Tunisia Light"/>
              </a:rPr>
              <a:t> Built-in state management for dynamic and interactive interfaces.</a:t>
            </a:r>
          </a:p>
          <a:p>
            <a:endParaRPr lang="en-US" sz="4000" dirty="0">
              <a:solidFill>
                <a:srgbClr val="2B4B82"/>
              </a:solidFill>
              <a:cs typeface="Hacen Tunisia Light"/>
            </a:endParaRPr>
          </a:p>
          <a:p>
            <a:endParaRPr lang="en-US" sz="4000" dirty="0">
              <a:solidFill>
                <a:srgbClr val="2B4B82"/>
              </a:solidFill>
              <a:cs typeface="Hacen Tunisia Light"/>
            </a:endParaRPr>
          </a:p>
          <a:p>
            <a:r>
              <a:rPr lang="en-US" sz="4000" dirty="0">
                <a:solidFill>
                  <a:srgbClr val="2B4B82"/>
                </a:solidFill>
                <a:cs typeface="Hacen Tunisia Light"/>
              </a:rPr>
              <a:t>2. </a:t>
            </a:r>
            <a:r>
              <a:rPr lang="en-US" sz="4000" dirty="0" err="1">
                <a:solidFill>
                  <a:srgbClr val="2B4B82"/>
                </a:solidFill>
                <a:cs typeface="Hacen Tunisia Light"/>
              </a:rPr>
              <a:t>Vite</a:t>
            </a:r>
            <a:endParaRPr lang="en-US" sz="4000" dirty="0">
              <a:solidFill>
                <a:srgbClr val="2B4B82"/>
              </a:solidFill>
              <a:cs typeface="Hacen Tunisia Light"/>
            </a:endParaRPr>
          </a:p>
          <a:p>
            <a:pPr marL="571500" indent="-571500">
              <a:buFont typeface="Arial" panose="020B0604020202020204" pitchFamily="34" charset="0"/>
              <a:buChar char="•"/>
            </a:pPr>
            <a:r>
              <a:rPr lang="en-US" sz="4000" dirty="0">
                <a:solidFill>
                  <a:srgbClr val="2B4B82"/>
                </a:solidFill>
                <a:cs typeface="Hacen Tunisia Light"/>
              </a:rPr>
              <a:t> Modern build tool for fast development workflows.</a:t>
            </a:r>
          </a:p>
          <a:p>
            <a:pPr marL="571500" indent="-571500">
              <a:buFont typeface="Arial" panose="020B0604020202020204" pitchFamily="34" charset="0"/>
              <a:buChar char="•"/>
            </a:pPr>
            <a:r>
              <a:rPr lang="en-US" sz="4000" dirty="0">
                <a:solidFill>
                  <a:srgbClr val="2B4B82"/>
                </a:solidFill>
                <a:cs typeface="Hacen Tunisia Light"/>
              </a:rPr>
              <a:t> Development server with features like fast refresh.</a:t>
            </a:r>
          </a:p>
          <a:p>
            <a:pPr marL="571500" indent="-571500">
              <a:buFont typeface="Arial" panose="020B0604020202020204" pitchFamily="34" charset="0"/>
              <a:buChar char="•"/>
            </a:pPr>
            <a:r>
              <a:rPr lang="en-US" sz="4000" dirty="0">
                <a:solidFill>
                  <a:srgbClr val="2B4B82"/>
                </a:solidFill>
                <a:cs typeface="Hacen Tunisia Light"/>
              </a:rPr>
              <a:t> Build optimizations for faster build times.</a:t>
            </a:r>
          </a:p>
        </p:txBody>
      </p:sp>
      <p:sp>
        <p:nvSpPr>
          <p:cNvPr id="12" name="TextBox 3">
            <a:extLst>
              <a:ext uri="{FF2B5EF4-FFF2-40B4-BE49-F238E27FC236}">
                <a16:creationId xmlns:a16="http://schemas.microsoft.com/office/drawing/2014/main" id="{16A56DE8-4ACF-4F1D-92C6-32DB5E794996}"/>
              </a:ext>
            </a:extLst>
          </p:cNvPr>
          <p:cNvSpPr txBox="1"/>
          <p:nvPr/>
        </p:nvSpPr>
        <p:spPr>
          <a:xfrm>
            <a:off x="4953000" y="495300"/>
            <a:ext cx="8629650" cy="655179"/>
          </a:xfrm>
          <a:prstGeom prst="rect">
            <a:avLst/>
          </a:prstGeom>
        </p:spPr>
        <p:txBody>
          <a:bodyPr wrap="square" lIns="0" tIns="0" rIns="0" bIns="0" rtlCol="0" anchor="t">
            <a:spAutoFit/>
          </a:bodyPr>
          <a:lstStyle/>
          <a:p>
            <a:pPr>
              <a:lnSpc>
                <a:spcPts val="4721"/>
              </a:lnSpc>
            </a:pPr>
            <a:r>
              <a:rPr lang="en-US" sz="6000" b="1" dirty="0">
                <a:solidFill>
                  <a:srgbClr val="2B4B82"/>
                </a:solidFill>
                <a:cs typeface="Hacen Tunisia Bold"/>
              </a:rPr>
              <a:t>Frontend framework</a:t>
            </a:r>
          </a:p>
        </p:txBody>
      </p:sp>
      <p:sp>
        <p:nvSpPr>
          <p:cNvPr id="13" name="عنصر نائب لرقم الشريحة 10">
            <a:extLst>
              <a:ext uri="{FF2B5EF4-FFF2-40B4-BE49-F238E27FC236}">
                <a16:creationId xmlns:a16="http://schemas.microsoft.com/office/drawing/2014/main" id="{FBAABA2B-07B8-4F65-ACB4-CEF022D4B64C}"/>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11</a:t>
            </a:r>
          </a:p>
        </p:txBody>
      </p:sp>
    </p:spTree>
    <p:extLst>
      <p:ext uri="{BB962C8B-B14F-4D97-AF65-F5344CB8AC3E}">
        <p14:creationId xmlns:p14="http://schemas.microsoft.com/office/powerpoint/2010/main" val="79388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1000"/>
                                        <p:tgtEl>
                                          <p:spTgt spid="7">
                                            <p:txEl>
                                              <p:pRg st="7" end="7"/>
                                            </p:txEl>
                                          </p:spTgt>
                                        </p:tgtEl>
                                      </p:cBhvr>
                                    </p:animEffect>
                                    <p:anim calcmode="lin" valueType="num">
                                      <p:cBhvr>
                                        <p:cTn id="4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xEl>
                                              <p:pRg st="8" end="8"/>
                                            </p:txEl>
                                          </p:spTgt>
                                        </p:tgtEl>
                                        <p:attrNameLst>
                                          <p:attrName>style.visibility</p:attrName>
                                        </p:attrNameLst>
                                      </p:cBhvr>
                                      <p:to>
                                        <p:strVal val="visible"/>
                                      </p:to>
                                    </p:set>
                                    <p:animEffect transition="in" filter="fade">
                                      <p:cBhvr>
                                        <p:cTn id="44" dur="1000"/>
                                        <p:tgtEl>
                                          <p:spTgt spid="7">
                                            <p:txEl>
                                              <p:pRg st="8" end="8"/>
                                            </p:txEl>
                                          </p:spTgt>
                                        </p:tgtEl>
                                      </p:cBhvr>
                                    </p:animEffect>
                                    <p:anim calcmode="lin" valueType="num">
                                      <p:cBhvr>
                                        <p:cTn id="45"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Effect transition="in" filter="fade">
                                      <p:cBhvr>
                                        <p:cTn id="49" dur="1000"/>
                                        <p:tgtEl>
                                          <p:spTgt spid="7">
                                            <p:txEl>
                                              <p:pRg st="9" end="9"/>
                                            </p:txEl>
                                          </p:spTgt>
                                        </p:tgtEl>
                                      </p:cBhvr>
                                    </p:animEffect>
                                    <p:anim calcmode="lin" valueType="num">
                                      <p:cBhvr>
                                        <p:cTn id="50"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xEl>
                                              <p:pRg st="10" end="10"/>
                                            </p:txEl>
                                          </p:spTgt>
                                        </p:tgtEl>
                                        <p:attrNameLst>
                                          <p:attrName>style.visibility</p:attrName>
                                        </p:attrNameLst>
                                      </p:cBhvr>
                                      <p:to>
                                        <p:strVal val="visible"/>
                                      </p:to>
                                    </p:set>
                                    <p:animEffect transition="in" filter="fade">
                                      <p:cBhvr>
                                        <p:cTn id="54" dur="1000"/>
                                        <p:tgtEl>
                                          <p:spTgt spid="7">
                                            <p:txEl>
                                              <p:pRg st="10" end="10"/>
                                            </p:txEl>
                                          </p:spTgt>
                                        </p:tgtEl>
                                      </p:cBhvr>
                                    </p:animEffect>
                                    <p:anim calcmode="lin" valueType="num">
                                      <p:cBhvr>
                                        <p:cTn id="55"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91E961E7-A711-446D-A8DC-F40CDC8A2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03197"/>
            <a:ext cx="1795921" cy="1795921"/>
          </a:xfrm>
          <a:prstGeom prst="rect">
            <a:avLst/>
          </a:prstGeom>
        </p:spPr>
      </p:pic>
      <p:pic>
        <p:nvPicPr>
          <p:cNvPr id="8" name="صورة 7">
            <a:extLst>
              <a:ext uri="{FF2B5EF4-FFF2-40B4-BE49-F238E27FC236}">
                <a16:creationId xmlns:a16="http://schemas.microsoft.com/office/drawing/2014/main" id="{F372174E-B917-40CB-AD40-229D945127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09306" y="3314700"/>
            <a:ext cx="5302444" cy="655179"/>
          </a:xfrm>
          <a:prstGeom prst="rect">
            <a:avLst/>
          </a:prstGeom>
        </p:spPr>
      </p:pic>
      <p:sp>
        <p:nvSpPr>
          <p:cNvPr id="10" name="TextBox 7">
            <a:extLst>
              <a:ext uri="{FF2B5EF4-FFF2-40B4-BE49-F238E27FC236}">
                <a16:creationId xmlns:a16="http://schemas.microsoft.com/office/drawing/2014/main" id="{9281A30D-3053-42D8-AD68-3CB507A5442D}"/>
              </a:ext>
            </a:extLst>
          </p:cNvPr>
          <p:cNvSpPr txBox="1"/>
          <p:nvPr/>
        </p:nvSpPr>
        <p:spPr>
          <a:xfrm>
            <a:off x="476250" y="2552700"/>
            <a:ext cx="17335500" cy="5539978"/>
          </a:xfrm>
          <a:prstGeom prst="rect">
            <a:avLst/>
          </a:prstGeom>
        </p:spPr>
        <p:txBody>
          <a:bodyPr wrap="square" lIns="0" tIns="0" rIns="0" bIns="0" rtlCol="0" anchor="t">
            <a:spAutoFit/>
          </a:bodyPr>
          <a:lstStyle/>
          <a:p>
            <a:r>
              <a:rPr lang="en-US" sz="4000" dirty="0">
                <a:solidFill>
                  <a:srgbClr val="2B4B82"/>
                </a:solidFill>
                <a:cs typeface="Hacen Tunisia Light"/>
              </a:rPr>
              <a:t>3. Tailwind CSS:</a:t>
            </a:r>
          </a:p>
          <a:p>
            <a:pPr marL="571500" indent="-571500">
              <a:buFont typeface="Arial" panose="020B0604020202020204" pitchFamily="34" charset="0"/>
              <a:buChar char="•"/>
            </a:pPr>
            <a:r>
              <a:rPr lang="en-US" sz="4000" dirty="0">
                <a:solidFill>
                  <a:srgbClr val="2B4B82"/>
                </a:solidFill>
                <a:cs typeface="Hacen Tunisia Light"/>
              </a:rPr>
              <a:t>Utility-first CSS framework with pre-defined classes.</a:t>
            </a:r>
          </a:p>
          <a:p>
            <a:pPr marL="571500" indent="-571500">
              <a:buFont typeface="Arial" panose="020B0604020202020204" pitchFamily="34" charset="0"/>
              <a:buChar char="•"/>
            </a:pPr>
            <a:r>
              <a:rPr lang="en-US" sz="4000" dirty="0">
                <a:solidFill>
                  <a:srgbClr val="2B4B82"/>
                </a:solidFill>
                <a:cs typeface="Hacen Tunisia Light"/>
              </a:rPr>
              <a:t>Built-in support for responsive design.</a:t>
            </a:r>
          </a:p>
          <a:p>
            <a:pPr marL="571500" indent="-571500">
              <a:buFont typeface="Arial" panose="020B0604020202020204" pitchFamily="34" charset="0"/>
              <a:buChar char="•"/>
            </a:pPr>
            <a:r>
              <a:rPr lang="en-US" sz="4000" dirty="0">
                <a:solidFill>
                  <a:srgbClr val="2B4B82"/>
                </a:solidFill>
                <a:cs typeface="Hacen Tunisia Light"/>
              </a:rPr>
              <a:t>Extensive customization through configuration files.</a:t>
            </a:r>
          </a:p>
          <a:p>
            <a:endParaRPr lang="en-US" sz="4000" dirty="0">
              <a:solidFill>
                <a:srgbClr val="2B4B82"/>
              </a:solidFill>
              <a:cs typeface="Hacen Tunisia Light"/>
            </a:endParaRPr>
          </a:p>
          <a:p>
            <a:r>
              <a:rPr lang="en-US" sz="4000" dirty="0">
                <a:solidFill>
                  <a:srgbClr val="2B4B82"/>
                </a:solidFill>
                <a:cs typeface="Hacen Tunisia Light"/>
              </a:rPr>
              <a:t>4. Other Libraries and Dependencies:</a:t>
            </a:r>
          </a:p>
          <a:p>
            <a:pPr marL="571500" indent="-571500">
              <a:buFont typeface="Arial" panose="020B0604020202020204" pitchFamily="34" charset="0"/>
              <a:buChar char="•"/>
            </a:pPr>
            <a:r>
              <a:rPr lang="en-US" sz="4000" dirty="0" err="1">
                <a:solidFill>
                  <a:srgbClr val="2B4B82"/>
                </a:solidFill>
                <a:cs typeface="Hacen Tunisia Light"/>
              </a:rPr>
              <a:t>axios</a:t>
            </a:r>
            <a:r>
              <a:rPr lang="en-US" sz="4000" dirty="0">
                <a:solidFill>
                  <a:srgbClr val="2B4B82"/>
                </a:solidFill>
                <a:cs typeface="Hacen Tunisia Light"/>
              </a:rPr>
              <a:t>: Library for making HTTP requests.</a:t>
            </a:r>
          </a:p>
          <a:p>
            <a:pPr marL="571500" indent="-571500">
              <a:buFont typeface="Arial" panose="020B0604020202020204" pitchFamily="34" charset="0"/>
              <a:buChar char="•"/>
            </a:pPr>
            <a:r>
              <a:rPr lang="en-US" sz="4000" dirty="0">
                <a:solidFill>
                  <a:srgbClr val="2B4B82"/>
                </a:solidFill>
                <a:cs typeface="Hacen Tunisia Light"/>
              </a:rPr>
              <a:t>React Router DOM: Routing library for client-side navigation.</a:t>
            </a:r>
          </a:p>
          <a:p>
            <a:pPr marL="571500" indent="-571500">
              <a:buFont typeface="Arial" panose="020B0604020202020204" pitchFamily="34" charset="0"/>
              <a:buChar char="•"/>
            </a:pPr>
            <a:r>
              <a:rPr lang="en-US" sz="4000" dirty="0">
                <a:solidFill>
                  <a:srgbClr val="2B4B82"/>
                </a:solidFill>
                <a:cs typeface="Hacen Tunisia Light"/>
              </a:rPr>
              <a:t>Additional UI libraries and components for enhanced functionality.</a:t>
            </a:r>
          </a:p>
        </p:txBody>
      </p:sp>
      <p:sp>
        <p:nvSpPr>
          <p:cNvPr id="13" name="عنصر نائب لرقم الشريحة 10">
            <a:extLst>
              <a:ext uri="{FF2B5EF4-FFF2-40B4-BE49-F238E27FC236}">
                <a16:creationId xmlns:a16="http://schemas.microsoft.com/office/drawing/2014/main" id="{82271499-FFC1-4B62-99CA-A4BCAFDE9ACA}"/>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12</a:t>
            </a:r>
          </a:p>
        </p:txBody>
      </p:sp>
    </p:spTree>
    <p:extLst>
      <p:ext uri="{BB962C8B-B14F-4D97-AF65-F5344CB8AC3E}">
        <p14:creationId xmlns:p14="http://schemas.microsoft.com/office/powerpoint/2010/main" val="2470221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anim calcmode="lin" valueType="num">
                                      <p:cBhvr>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1000"/>
                                        <p:tgtEl>
                                          <p:spTgt spid="10">
                                            <p:txEl>
                                              <p:pRg st="2" end="2"/>
                                            </p:txEl>
                                          </p:spTgt>
                                        </p:tgtEl>
                                      </p:cBhvr>
                                    </p:animEffect>
                                    <p:anim calcmode="lin" valueType="num">
                                      <p:cBhvr>
                                        <p:cTn id="1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1000"/>
                                        <p:tgtEl>
                                          <p:spTgt spid="10">
                                            <p:txEl>
                                              <p:pRg st="3" end="3"/>
                                            </p:txEl>
                                          </p:spTgt>
                                        </p:tgtEl>
                                      </p:cBhvr>
                                    </p:animEffect>
                                    <p:anim calcmode="lin" valueType="num">
                                      <p:cBhvr>
                                        <p:cTn id="2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
                                            <p:txEl>
                                              <p:pRg st="5" end="5"/>
                                            </p:txEl>
                                          </p:spTgt>
                                        </p:tgtEl>
                                        <p:attrNameLst>
                                          <p:attrName>style.visibility</p:attrName>
                                        </p:attrNameLst>
                                      </p:cBhvr>
                                      <p:to>
                                        <p:strVal val="visible"/>
                                      </p:to>
                                    </p:set>
                                    <p:animEffect transition="in" filter="fade">
                                      <p:cBhvr>
                                        <p:cTn id="36" dur="1000"/>
                                        <p:tgtEl>
                                          <p:spTgt spid="10">
                                            <p:txEl>
                                              <p:pRg st="5" end="5"/>
                                            </p:txEl>
                                          </p:spTgt>
                                        </p:tgtEl>
                                      </p:cBhvr>
                                    </p:animEffect>
                                    <p:anim calcmode="lin" valueType="num">
                                      <p:cBhvr>
                                        <p:cTn id="37"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animEffect transition="in" filter="fade">
                                      <p:cBhvr>
                                        <p:cTn id="41" dur="1000"/>
                                        <p:tgtEl>
                                          <p:spTgt spid="10">
                                            <p:txEl>
                                              <p:pRg st="6" end="6"/>
                                            </p:txEl>
                                          </p:spTgt>
                                        </p:tgtEl>
                                      </p:cBhvr>
                                    </p:animEffect>
                                    <p:anim calcmode="lin" valueType="num">
                                      <p:cBhvr>
                                        <p:cTn id="42"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
                                            <p:txEl>
                                              <p:pRg st="7" end="7"/>
                                            </p:txEl>
                                          </p:spTgt>
                                        </p:tgtEl>
                                        <p:attrNameLst>
                                          <p:attrName>style.visibility</p:attrName>
                                        </p:attrNameLst>
                                      </p:cBhvr>
                                      <p:to>
                                        <p:strVal val="visible"/>
                                      </p:to>
                                    </p:set>
                                    <p:animEffect transition="in" filter="fade">
                                      <p:cBhvr>
                                        <p:cTn id="46" dur="1000"/>
                                        <p:tgtEl>
                                          <p:spTgt spid="10">
                                            <p:txEl>
                                              <p:pRg st="7" end="7"/>
                                            </p:txEl>
                                          </p:spTgt>
                                        </p:tgtEl>
                                      </p:cBhvr>
                                    </p:animEffect>
                                    <p:anim calcmode="lin" valueType="num">
                                      <p:cBhvr>
                                        <p:cTn id="47"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
                                            <p:txEl>
                                              <p:pRg st="8" end="8"/>
                                            </p:txEl>
                                          </p:spTgt>
                                        </p:tgtEl>
                                        <p:attrNameLst>
                                          <p:attrName>style.visibility</p:attrName>
                                        </p:attrNameLst>
                                      </p:cBhvr>
                                      <p:to>
                                        <p:strVal val="visible"/>
                                      </p:to>
                                    </p:set>
                                    <p:animEffect transition="in" filter="fade">
                                      <p:cBhvr>
                                        <p:cTn id="51" dur="1000"/>
                                        <p:tgtEl>
                                          <p:spTgt spid="10">
                                            <p:txEl>
                                              <p:pRg st="8" end="8"/>
                                            </p:txEl>
                                          </p:spTgt>
                                        </p:tgtEl>
                                      </p:cBhvr>
                                    </p:animEffect>
                                    <p:anim calcmode="lin" valueType="num">
                                      <p:cBhvr>
                                        <p:cTn id="52"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14" name="TextBox 3">
            <a:extLst>
              <a:ext uri="{FF2B5EF4-FFF2-40B4-BE49-F238E27FC236}">
                <a16:creationId xmlns:a16="http://schemas.microsoft.com/office/drawing/2014/main" id="{870A871E-3F4A-4713-A86C-5C910A2AF8A5}"/>
              </a:ext>
            </a:extLst>
          </p:cNvPr>
          <p:cNvSpPr txBox="1"/>
          <p:nvPr/>
        </p:nvSpPr>
        <p:spPr>
          <a:xfrm>
            <a:off x="3677478" y="1638300"/>
            <a:ext cx="14325600" cy="655179"/>
          </a:xfrm>
          <a:prstGeom prst="rect">
            <a:avLst/>
          </a:prstGeom>
        </p:spPr>
        <p:txBody>
          <a:bodyPr wrap="square" lIns="0" tIns="0" rIns="0" bIns="0" rtlCol="0" anchor="t">
            <a:spAutoFit/>
          </a:bodyPr>
          <a:lstStyle/>
          <a:p>
            <a:pPr>
              <a:lnSpc>
                <a:spcPts val="4721"/>
              </a:lnSpc>
            </a:pPr>
            <a:r>
              <a:rPr lang="en-US" sz="6000" dirty="0">
                <a:solidFill>
                  <a:srgbClr val="2B4B82"/>
                </a:solidFill>
                <a:cs typeface="Hacen Tunisia Bold"/>
              </a:rPr>
              <a:t>Backend framework with the database details </a:t>
            </a:r>
          </a:p>
        </p:txBody>
      </p:sp>
      <p:pic>
        <p:nvPicPr>
          <p:cNvPr id="4" name="صورة 3">
            <a:extLst>
              <a:ext uri="{FF2B5EF4-FFF2-40B4-BE49-F238E27FC236}">
                <a16:creationId xmlns:a16="http://schemas.microsoft.com/office/drawing/2014/main" id="{9719EC51-C8D2-4CDD-8B9E-C4E142086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62286"/>
            <a:ext cx="3210778" cy="3210778"/>
          </a:xfrm>
          <a:prstGeom prst="rect">
            <a:avLst/>
          </a:prstGeom>
        </p:spPr>
      </p:pic>
      <p:sp>
        <p:nvSpPr>
          <p:cNvPr id="9" name="TextBox 7">
            <a:extLst>
              <a:ext uri="{FF2B5EF4-FFF2-40B4-BE49-F238E27FC236}">
                <a16:creationId xmlns:a16="http://schemas.microsoft.com/office/drawing/2014/main" id="{15DBCFDB-5959-4009-A4B2-EA21FCAD557F}"/>
              </a:ext>
            </a:extLst>
          </p:cNvPr>
          <p:cNvSpPr txBox="1"/>
          <p:nvPr/>
        </p:nvSpPr>
        <p:spPr>
          <a:xfrm>
            <a:off x="304800" y="4533900"/>
            <a:ext cx="17979887" cy="4308872"/>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4000" dirty="0">
                <a:solidFill>
                  <a:srgbClr val="2B4B82"/>
                </a:solidFill>
                <a:cs typeface="Hacen Tunisia Light"/>
              </a:rPr>
              <a:t>Node.js: JavaScript runtime for server-side development.</a:t>
            </a:r>
          </a:p>
          <a:p>
            <a:pPr marL="571500" indent="-571500">
              <a:buFont typeface="Arial" panose="020B0604020202020204" pitchFamily="34" charset="0"/>
              <a:buChar char="•"/>
            </a:pPr>
            <a:r>
              <a:rPr lang="en-US" sz="4000" dirty="0">
                <a:solidFill>
                  <a:srgbClr val="2B4B82"/>
                </a:solidFill>
                <a:cs typeface="Hacen Tunisia Light"/>
              </a:rPr>
              <a:t>Express.js: Web application framework for Node.js, used for APIs and HTTP request handling.</a:t>
            </a:r>
          </a:p>
          <a:p>
            <a:pPr marL="571500" indent="-571500">
              <a:buFont typeface="Arial" panose="020B0604020202020204" pitchFamily="34" charset="0"/>
              <a:buChar char="•"/>
            </a:pPr>
            <a:r>
              <a:rPr lang="en-US" sz="4000" dirty="0">
                <a:solidFill>
                  <a:srgbClr val="2B4B82"/>
                </a:solidFill>
                <a:cs typeface="Hacen Tunisia Light"/>
              </a:rPr>
              <a:t>MongoDB: NoSQL database for data storage.</a:t>
            </a:r>
          </a:p>
          <a:p>
            <a:pPr marL="571500" indent="-571500">
              <a:buFont typeface="Arial" panose="020B0604020202020204" pitchFamily="34" charset="0"/>
              <a:buChar char="•"/>
            </a:pPr>
            <a:r>
              <a:rPr lang="en-US" sz="4000" dirty="0">
                <a:solidFill>
                  <a:srgbClr val="2B4B82"/>
                </a:solidFill>
                <a:cs typeface="Hacen Tunisia Light"/>
              </a:rPr>
              <a:t>Mongoose: MongoDB object modeling tool for data modeling and interaction.</a:t>
            </a:r>
          </a:p>
          <a:p>
            <a:pPr marL="571500" indent="-571500">
              <a:buFont typeface="Arial" panose="020B0604020202020204" pitchFamily="34" charset="0"/>
              <a:buChar char="•"/>
            </a:pPr>
            <a:r>
              <a:rPr lang="en-US" sz="4000" dirty="0" err="1">
                <a:solidFill>
                  <a:srgbClr val="2B4B82"/>
                </a:solidFill>
                <a:cs typeface="Hacen Tunisia Light"/>
              </a:rPr>
              <a:t>Bcryptjs</a:t>
            </a:r>
            <a:r>
              <a:rPr lang="en-US" sz="4000" dirty="0">
                <a:solidFill>
                  <a:srgbClr val="2B4B82"/>
                </a:solidFill>
                <a:cs typeface="Hacen Tunisia Light"/>
              </a:rPr>
              <a:t>: Library for password hashing.</a:t>
            </a:r>
          </a:p>
          <a:p>
            <a:pPr marL="571500" indent="-571500">
              <a:buFont typeface="Arial" panose="020B0604020202020204" pitchFamily="34" charset="0"/>
              <a:buChar char="•"/>
            </a:pPr>
            <a:r>
              <a:rPr lang="en-US" sz="4000" dirty="0" err="1">
                <a:solidFill>
                  <a:srgbClr val="2B4B82"/>
                </a:solidFill>
                <a:cs typeface="Hacen Tunisia Light"/>
              </a:rPr>
              <a:t>Jsonwebtoken</a:t>
            </a:r>
            <a:r>
              <a:rPr lang="en-US" sz="4000" dirty="0">
                <a:solidFill>
                  <a:srgbClr val="2B4B82"/>
                </a:solidFill>
                <a:cs typeface="Hacen Tunisia Light"/>
              </a:rPr>
              <a:t>: Library for JSON web token generation for authentication.</a:t>
            </a:r>
          </a:p>
        </p:txBody>
      </p:sp>
      <p:sp>
        <p:nvSpPr>
          <p:cNvPr id="11" name="عنصر نائب لرقم الشريحة 10">
            <a:extLst>
              <a:ext uri="{FF2B5EF4-FFF2-40B4-BE49-F238E27FC236}">
                <a16:creationId xmlns:a16="http://schemas.microsoft.com/office/drawing/2014/main" id="{9F1D4883-F5F9-4337-990A-AD12F386F2FC}"/>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13</a:t>
            </a:r>
          </a:p>
        </p:txBody>
      </p:sp>
    </p:spTree>
    <p:extLst>
      <p:ext uri="{BB962C8B-B14F-4D97-AF65-F5344CB8AC3E}">
        <p14:creationId xmlns:p14="http://schemas.microsoft.com/office/powerpoint/2010/main" val="500090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Effect transition="in" filter="fade">
                                      <p:cBhvr>
                                        <p:cTn id="42" dur="1000"/>
                                        <p:tgtEl>
                                          <p:spTgt spid="9">
                                            <p:txEl>
                                              <p:pRg st="5" end="5"/>
                                            </p:txEl>
                                          </p:spTgt>
                                        </p:tgtEl>
                                      </p:cBhvr>
                                    </p:animEffect>
                                    <p:anim calcmode="lin" valueType="num">
                                      <p:cBhvr>
                                        <p:cTn id="43"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9" name="TextBox 7">
            <a:extLst>
              <a:ext uri="{FF2B5EF4-FFF2-40B4-BE49-F238E27FC236}">
                <a16:creationId xmlns:a16="http://schemas.microsoft.com/office/drawing/2014/main" id="{15DBCFDB-5959-4009-A4B2-EA21FCAD557F}"/>
              </a:ext>
            </a:extLst>
          </p:cNvPr>
          <p:cNvSpPr txBox="1"/>
          <p:nvPr/>
        </p:nvSpPr>
        <p:spPr>
          <a:xfrm>
            <a:off x="344556" y="2989064"/>
            <a:ext cx="17979887" cy="4308872"/>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4000" dirty="0" err="1">
                <a:solidFill>
                  <a:srgbClr val="2B4B82"/>
                </a:solidFill>
                <a:cs typeface="Hacen Tunisia Light"/>
              </a:rPr>
              <a:t>Dotenv</a:t>
            </a:r>
            <a:r>
              <a:rPr lang="en-US" sz="4000" dirty="0">
                <a:solidFill>
                  <a:srgbClr val="2B4B82"/>
                </a:solidFill>
                <a:cs typeface="Hacen Tunisia Light"/>
              </a:rPr>
              <a:t>: module for loading environment variables from a .Env file.</a:t>
            </a:r>
          </a:p>
          <a:p>
            <a:pPr marL="571500" indent="-571500">
              <a:buFont typeface="Arial" panose="020B0604020202020204" pitchFamily="34" charset="0"/>
              <a:buChar char="•"/>
            </a:pPr>
            <a:r>
              <a:rPr lang="en-US" sz="4000" dirty="0" err="1">
                <a:solidFill>
                  <a:srgbClr val="2B4B82"/>
                </a:solidFill>
                <a:cs typeface="Hacen Tunisia Light"/>
              </a:rPr>
              <a:t>Cors</a:t>
            </a:r>
            <a:r>
              <a:rPr lang="en-US" sz="4000" dirty="0">
                <a:solidFill>
                  <a:srgbClr val="2B4B82"/>
                </a:solidFill>
                <a:cs typeface="Hacen Tunisia Light"/>
              </a:rPr>
              <a:t>: middleware for enabling </a:t>
            </a:r>
            <a:r>
              <a:rPr lang="en-US" sz="4000" dirty="0" err="1">
                <a:solidFill>
                  <a:srgbClr val="2B4B82"/>
                </a:solidFill>
                <a:cs typeface="Hacen Tunisia Light"/>
              </a:rPr>
              <a:t>cors</a:t>
            </a:r>
            <a:r>
              <a:rPr lang="en-US" sz="4000" dirty="0">
                <a:solidFill>
                  <a:srgbClr val="2B4B82"/>
                </a:solidFill>
                <a:cs typeface="Hacen Tunisia Light"/>
              </a:rPr>
              <a:t> in </a:t>
            </a:r>
            <a:r>
              <a:rPr lang="en-US" sz="4000" dirty="0" err="1">
                <a:solidFill>
                  <a:srgbClr val="2B4B82"/>
                </a:solidFill>
                <a:cs typeface="Hacen Tunisia Light"/>
              </a:rPr>
              <a:t>express.Js</a:t>
            </a:r>
            <a:r>
              <a:rPr lang="en-US" sz="4000" dirty="0">
                <a:solidFill>
                  <a:srgbClr val="2B4B82"/>
                </a:solidFill>
                <a:cs typeface="Hacen Tunisia Light"/>
              </a:rPr>
              <a:t>.</a:t>
            </a:r>
          </a:p>
          <a:p>
            <a:pPr marL="571500" indent="-571500">
              <a:buFont typeface="Arial" panose="020B0604020202020204" pitchFamily="34" charset="0"/>
              <a:buChar char="•"/>
            </a:pPr>
            <a:r>
              <a:rPr lang="en-US" sz="4000" dirty="0" err="1">
                <a:solidFill>
                  <a:srgbClr val="2B4B82"/>
                </a:solidFill>
                <a:cs typeface="Hacen Tunisia Light"/>
              </a:rPr>
              <a:t>Multer</a:t>
            </a:r>
            <a:r>
              <a:rPr lang="en-US" sz="4000" dirty="0">
                <a:solidFill>
                  <a:srgbClr val="2B4B82"/>
                </a:solidFill>
                <a:cs typeface="Hacen Tunisia Light"/>
              </a:rPr>
              <a:t>: middleware for handling multipart/form-data for file uploads.</a:t>
            </a:r>
          </a:p>
          <a:p>
            <a:pPr marL="571500" indent="-571500">
              <a:buFont typeface="Arial" panose="020B0604020202020204" pitchFamily="34" charset="0"/>
              <a:buChar char="•"/>
            </a:pPr>
            <a:r>
              <a:rPr lang="en-US" sz="4000" dirty="0" err="1">
                <a:solidFill>
                  <a:srgbClr val="2B4B82"/>
                </a:solidFill>
                <a:cs typeface="Hacen Tunisia Light"/>
              </a:rPr>
              <a:t>Nodemailer</a:t>
            </a:r>
            <a:r>
              <a:rPr lang="en-US" sz="4000" dirty="0">
                <a:solidFill>
                  <a:srgbClr val="2B4B82"/>
                </a:solidFill>
                <a:cs typeface="Hacen Tunisia Light"/>
              </a:rPr>
              <a:t>: module for sending emails in </a:t>
            </a:r>
            <a:r>
              <a:rPr lang="en-US" sz="4000" dirty="0" err="1">
                <a:solidFill>
                  <a:srgbClr val="2B4B82"/>
                </a:solidFill>
                <a:cs typeface="Hacen Tunisia Light"/>
              </a:rPr>
              <a:t>node.Js</a:t>
            </a:r>
            <a:r>
              <a:rPr lang="en-US" sz="4000" dirty="0">
                <a:solidFill>
                  <a:srgbClr val="2B4B82"/>
                </a:solidFill>
                <a:cs typeface="Hacen Tunisia Light"/>
              </a:rPr>
              <a:t> applications.</a:t>
            </a:r>
          </a:p>
          <a:p>
            <a:pPr marL="571500" indent="-571500">
              <a:buFont typeface="Arial" panose="020B0604020202020204" pitchFamily="34" charset="0"/>
              <a:buChar char="•"/>
            </a:pPr>
            <a:r>
              <a:rPr lang="en-US" sz="4000" dirty="0">
                <a:solidFill>
                  <a:srgbClr val="2B4B82"/>
                </a:solidFill>
                <a:cs typeface="Hacen Tunisia Light"/>
              </a:rPr>
              <a:t>Morgan: http request logger middleware for </a:t>
            </a:r>
            <a:r>
              <a:rPr lang="en-US" sz="4000" dirty="0" err="1">
                <a:solidFill>
                  <a:srgbClr val="2B4B82"/>
                </a:solidFill>
                <a:cs typeface="Hacen Tunisia Light"/>
              </a:rPr>
              <a:t>node.Js</a:t>
            </a:r>
            <a:r>
              <a:rPr lang="en-US" sz="4000" dirty="0">
                <a:solidFill>
                  <a:srgbClr val="2B4B82"/>
                </a:solidFill>
                <a:cs typeface="Hacen Tunisia Light"/>
              </a:rPr>
              <a:t>.</a:t>
            </a:r>
          </a:p>
          <a:p>
            <a:pPr marL="571500" indent="-571500">
              <a:buFont typeface="Arial" panose="020B0604020202020204" pitchFamily="34" charset="0"/>
              <a:buChar char="•"/>
            </a:pPr>
            <a:r>
              <a:rPr lang="en-US" sz="4000" dirty="0">
                <a:solidFill>
                  <a:srgbClr val="2B4B82"/>
                </a:solidFill>
                <a:cs typeface="Hacen Tunisia Light"/>
              </a:rPr>
              <a:t>Express-async-handler: utility function for handling exceptions asynchronously in </a:t>
            </a:r>
            <a:r>
              <a:rPr lang="en-US" sz="4000" dirty="0" err="1">
                <a:solidFill>
                  <a:srgbClr val="2B4B82"/>
                </a:solidFill>
                <a:cs typeface="Hacen Tunisia Light"/>
              </a:rPr>
              <a:t>express.Js</a:t>
            </a:r>
            <a:r>
              <a:rPr lang="en-US" sz="4000" dirty="0">
                <a:solidFill>
                  <a:srgbClr val="2B4B82"/>
                </a:solidFill>
                <a:cs typeface="Hacen Tunisia Light"/>
              </a:rPr>
              <a:t> route handlers.</a:t>
            </a:r>
          </a:p>
        </p:txBody>
      </p:sp>
      <p:pic>
        <p:nvPicPr>
          <p:cNvPr id="5" name="صورة 4">
            <a:extLst>
              <a:ext uri="{FF2B5EF4-FFF2-40B4-BE49-F238E27FC236}">
                <a16:creationId xmlns:a16="http://schemas.microsoft.com/office/drawing/2014/main" id="{606AF3CE-63DC-4D06-819E-817063893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200" y="7048500"/>
            <a:ext cx="3104322" cy="3104322"/>
          </a:xfrm>
          <a:prstGeom prst="rect">
            <a:avLst/>
          </a:prstGeom>
        </p:spPr>
      </p:pic>
      <p:pic>
        <p:nvPicPr>
          <p:cNvPr id="6" name="صورة 5">
            <a:extLst>
              <a:ext uri="{FF2B5EF4-FFF2-40B4-BE49-F238E27FC236}">
                <a16:creationId xmlns:a16="http://schemas.microsoft.com/office/drawing/2014/main" id="{9AA8C4FF-1A9C-4E3B-B77D-768F1EA83E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556" y="266700"/>
            <a:ext cx="1946505" cy="1946505"/>
          </a:xfrm>
          <a:prstGeom prst="rect">
            <a:avLst/>
          </a:prstGeom>
        </p:spPr>
      </p:pic>
      <p:sp>
        <p:nvSpPr>
          <p:cNvPr id="10" name="عنصر نائب لرقم الشريحة 10">
            <a:extLst>
              <a:ext uri="{FF2B5EF4-FFF2-40B4-BE49-F238E27FC236}">
                <a16:creationId xmlns:a16="http://schemas.microsoft.com/office/drawing/2014/main" id="{FDF5EA2B-BEE9-4996-9529-5FDADD3176E3}"/>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14</a:t>
            </a:r>
          </a:p>
        </p:txBody>
      </p:sp>
    </p:spTree>
    <p:extLst>
      <p:ext uri="{BB962C8B-B14F-4D97-AF65-F5344CB8AC3E}">
        <p14:creationId xmlns:p14="http://schemas.microsoft.com/office/powerpoint/2010/main" val="1723783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down)">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down)">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down)">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down)">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wipe(down)">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7" name="TextBox 7"/>
          <p:cNvSpPr txBox="1"/>
          <p:nvPr/>
        </p:nvSpPr>
        <p:spPr>
          <a:xfrm>
            <a:off x="476250" y="2355293"/>
            <a:ext cx="17335500" cy="6155531"/>
          </a:xfrm>
          <a:prstGeom prst="rect">
            <a:avLst/>
          </a:prstGeom>
        </p:spPr>
        <p:txBody>
          <a:bodyPr wrap="square" lIns="0" tIns="0" rIns="0" bIns="0" rtlCol="0" anchor="t">
            <a:spAutoFit/>
          </a:bodyPr>
          <a:lstStyle/>
          <a:p>
            <a:r>
              <a:rPr lang="en-US" sz="4000" dirty="0">
                <a:solidFill>
                  <a:srgbClr val="2B4B82"/>
                </a:solidFill>
                <a:cs typeface="Hacen Tunisia Light"/>
              </a:rPr>
              <a:t>1. Postman:</a:t>
            </a:r>
          </a:p>
          <a:p>
            <a:r>
              <a:rPr lang="en-US" sz="4000" dirty="0">
                <a:solidFill>
                  <a:srgbClr val="2B4B82"/>
                </a:solidFill>
                <a:cs typeface="Hacen Tunisia Light"/>
              </a:rPr>
              <a:t>Postman tool was utilized for testing Application Programming Interfaces (APIs) in the project. Postman was used to send requests to the API and automatically test their responses. Requests were configured, including necessary parameters such as headers and data, then sent, and responses analyzed to ensure correctness and compliance with expectations. Test requests were organized into different collections, and scripts were written to execute test operations automatically. With Postman, data could be recorded and monitored, and API performance comprehensively analyzed.</a:t>
            </a:r>
          </a:p>
          <a:p>
            <a:endParaRPr lang="en-US" sz="4000" dirty="0">
              <a:solidFill>
                <a:srgbClr val="2B4B82"/>
              </a:solidFill>
              <a:cs typeface="Hacen Tunisia Light"/>
            </a:endParaRPr>
          </a:p>
        </p:txBody>
      </p:sp>
      <p:sp>
        <p:nvSpPr>
          <p:cNvPr id="12" name="TextBox 3">
            <a:extLst>
              <a:ext uri="{FF2B5EF4-FFF2-40B4-BE49-F238E27FC236}">
                <a16:creationId xmlns:a16="http://schemas.microsoft.com/office/drawing/2014/main" id="{16A56DE8-4ACF-4F1D-92C6-32DB5E794996}"/>
              </a:ext>
            </a:extLst>
          </p:cNvPr>
          <p:cNvSpPr txBox="1"/>
          <p:nvPr/>
        </p:nvSpPr>
        <p:spPr>
          <a:xfrm>
            <a:off x="4829175" y="505444"/>
            <a:ext cx="8629650" cy="655179"/>
          </a:xfrm>
          <a:prstGeom prst="rect">
            <a:avLst/>
          </a:prstGeom>
        </p:spPr>
        <p:txBody>
          <a:bodyPr wrap="square" lIns="0" tIns="0" rIns="0" bIns="0" rtlCol="0" anchor="t">
            <a:spAutoFit/>
          </a:bodyPr>
          <a:lstStyle/>
          <a:p>
            <a:pPr algn="ctr">
              <a:lnSpc>
                <a:spcPts val="4721"/>
              </a:lnSpc>
            </a:pPr>
            <a:r>
              <a:rPr lang="en-US" sz="6000" b="1" dirty="0">
                <a:solidFill>
                  <a:srgbClr val="2B4B82"/>
                </a:solidFill>
                <a:cs typeface="Hacen Tunisia Bold"/>
              </a:rPr>
              <a:t>Test tools</a:t>
            </a:r>
          </a:p>
        </p:txBody>
      </p:sp>
      <p:sp>
        <p:nvSpPr>
          <p:cNvPr id="13" name="عنصر نائب لرقم الشريحة 10">
            <a:extLst>
              <a:ext uri="{FF2B5EF4-FFF2-40B4-BE49-F238E27FC236}">
                <a16:creationId xmlns:a16="http://schemas.microsoft.com/office/drawing/2014/main" id="{FBAABA2B-07B8-4F65-ACB4-CEF022D4B64C}"/>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11</a:t>
            </a:r>
          </a:p>
        </p:txBody>
      </p:sp>
      <p:pic>
        <p:nvPicPr>
          <p:cNvPr id="3" name="صورة 2">
            <a:extLst>
              <a:ext uri="{FF2B5EF4-FFF2-40B4-BE49-F238E27FC236}">
                <a16:creationId xmlns:a16="http://schemas.microsoft.com/office/drawing/2014/main" id="{D5672470-BF63-4BB4-9D10-F994100D1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2400" y="7429500"/>
            <a:ext cx="2857500" cy="2857500"/>
          </a:xfrm>
          <a:prstGeom prst="rect">
            <a:avLst/>
          </a:prstGeom>
        </p:spPr>
      </p:pic>
      <p:pic>
        <p:nvPicPr>
          <p:cNvPr id="5" name="صورة 4">
            <a:extLst>
              <a:ext uri="{FF2B5EF4-FFF2-40B4-BE49-F238E27FC236}">
                <a16:creationId xmlns:a16="http://schemas.microsoft.com/office/drawing/2014/main" id="{588CC291-B3CF-4284-B64F-6D4FB3D1B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82802"/>
            <a:ext cx="2438095" cy="2438095"/>
          </a:xfrm>
          <a:prstGeom prst="rect">
            <a:avLst/>
          </a:prstGeom>
        </p:spPr>
      </p:pic>
    </p:spTree>
    <p:extLst>
      <p:ext uri="{BB962C8B-B14F-4D97-AF65-F5344CB8AC3E}">
        <p14:creationId xmlns:p14="http://schemas.microsoft.com/office/powerpoint/2010/main" val="3322881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7" name="TextBox 7"/>
          <p:cNvSpPr txBox="1"/>
          <p:nvPr/>
        </p:nvSpPr>
        <p:spPr>
          <a:xfrm>
            <a:off x="476250" y="2989064"/>
            <a:ext cx="17335500" cy="4308872"/>
          </a:xfrm>
          <a:prstGeom prst="rect">
            <a:avLst/>
          </a:prstGeom>
        </p:spPr>
        <p:txBody>
          <a:bodyPr wrap="square" lIns="0" tIns="0" rIns="0" bIns="0" rtlCol="0" anchor="t">
            <a:spAutoFit/>
          </a:bodyPr>
          <a:lstStyle/>
          <a:p>
            <a:r>
              <a:rPr lang="en-US" sz="4000" dirty="0">
                <a:solidFill>
                  <a:srgbClr val="2B4B82"/>
                </a:solidFill>
                <a:cs typeface="Hacen Tunisia Light"/>
              </a:rPr>
              <a:t>2. Jest:</a:t>
            </a:r>
          </a:p>
          <a:p>
            <a:r>
              <a:rPr lang="en-US" sz="4000" dirty="0">
                <a:solidFill>
                  <a:srgbClr val="2B4B82"/>
                </a:solidFill>
                <a:cs typeface="Hacen Tunisia Light"/>
              </a:rPr>
              <a:t>The Jest framework was employed for unit testing code units and components in the project. Test cases were written to verify the correctness and functionality of each part of the code, including components and functions. Jest was used to run tests automatically and analyze code coverage to ensure comprehensive code coverage. Errors were detected and effectively corrected by using Jest as a testing tool.</a:t>
            </a:r>
          </a:p>
        </p:txBody>
      </p:sp>
      <p:sp>
        <p:nvSpPr>
          <p:cNvPr id="12" name="TextBox 3">
            <a:extLst>
              <a:ext uri="{FF2B5EF4-FFF2-40B4-BE49-F238E27FC236}">
                <a16:creationId xmlns:a16="http://schemas.microsoft.com/office/drawing/2014/main" id="{16A56DE8-4ACF-4F1D-92C6-32DB5E794996}"/>
              </a:ext>
            </a:extLst>
          </p:cNvPr>
          <p:cNvSpPr txBox="1"/>
          <p:nvPr/>
        </p:nvSpPr>
        <p:spPr>
          <a:xfrm>
            <a:off x="4829175" y="505444"/>
            <a:ext cx="8629650" cy="655179"/>
          </a:xfrm>
          <a:prstGeom prst="rect">
            <a:avLst/>
          </a:prstGeom>
        </p:spPr>
        <p:txBody>
          <a:bodyPr wrap="square" lIns="0" tIns="0" rIns="0" bIns="0" rtlCol="0" anchor="t">
            <a:spAutoFit/>
          </a:bodyPr>
          <a:lstStyle/>
          <a:p>
            <a:pPr algn="ctr">
              <a:lnSpc>
                <a:spcPts val="4721"/>
              </a:lnSpc>
            </a:pPr>
            <a:r>
              <a:rPr lang="en-US" sz="6000" b="1" dirty="0">
                <a:solidFill>
                  <a:srgbClr val="2B4B82"/>
                </a:solidFill>
                <a:cs typeface="Hacen Tunisia Bold"/>
              </a:rPr>
              <a:t>Test tools</a:t>
            </a:r>
          </a:p>
        </p:txBody>
      </p:sp>
      <p:sp>
        <p:nvSpPr>
          <p:cNvPr id="13" name="عنصر نائب لرقم الشريحة 10">
            <a:extLst>
              <a:ext uri="{FF2B5EF4-FFF2-40B4-BE49-F238E27FC236}">
                <a16:creationId xmlns:a16="http://schemas.microsoft.com/office/drawing/2014/main" id="{FBAABA2B-07B8-4F65-ACB4-CEF022D4B64C}"/>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11</a:t>
            </a:r>
          </a:p>
        </p:txBody>
      </p:sp>
      <p:pic>
        <p:nvPicPr>
          <p:cNvPr id="3" name="صورة 2">
            <a:extLst>
              <a:ext uri="{FF2B5EF4-FFF2-40B4-BE49-F238E27FC236}">
                <a16:creationId xmlns:a16="http://schemas.microsoft.com/office/drawing/2014/main" id="{D5672470-BF63-4BB4-9D10-F994100D1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2400" y="7429500"/>
            <a:ext cx="2857500" cy="2857500"/>
          </a:xfrm>
          <a:prstGeom prst="rect">
            <a:avLst/>
          </a:prstGeom>
        </p:spPr>
      </p:pic>
      <p:pic>
        <p:nvPicPr>
          <p:cNvPr id="5" name="صورة 4">
            <a:extLst>
              <a:ext uri="{FF2B5EF4-FFF2-40B4-BE49-F238E27FC236}">
                <a16:creationId xmlns:a16="http://schemas.microsoft.com/office/drawing/2014/main" id="{588CC291-B3CF-4284-B64F-6D4FB3D1B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82802"/>
            <a:ext cx="2438095" cy="2438095"/>
          </a:xfrm>
          <a:prstGeom prst="rect">
            <a:avLst/>
          </a:prstGeom>
        </p:spPr>
      </p:pic>
    </p:spTree>
    <p:extLst>
      <p:ext uri="{BB962C8B-B14F-4D97-AF65-F5344CB8AC3E}">
        <p14:creationId xmlns:p14="http://schemas.microsoft.com/office/powerpoint/2010/main" val="350067720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7" name="TextBox 7"/>
          <p:cNvSpPr txBox="1"/>
          <p:nvPr/>
        </p:nvSpPr>
        <p:spPr>
          <a:xfrm>
            <a:off x="476250" y="2989064"/>
            <a:ext cx="17335500" cy="4924425"/>
          </a:xfrm>
          <a:prstGeom prst="rect">
            <a:avLst/>
          </a:prstGeom>
        </p:spPr>
        <p:txBody>
          <a:bodyPr wrap="square" lIns="0" tIns="0" rIns="0" bIns="0" rtlCol="0" anchor="t">
            <a:spAutoFit/>
          </a:bodyPr>
          <a:lstStyle/>
          <a:p>
            <a:r>
              <a:rPr lang="en-US" sz="4000" dirty="0">
                <a:solidFill>
                  <a:srgbClr val="2B4B82"/>
                </a:solidFill>
                <a:cs typeface="Hacen Tunisia Light"/>
              </a:rPr>
              <a:t>3. Selenium:</a:t>
            </a:r>
          </a:p>
          <a:p>
            <a:r>
              <a:rPr lang="en-US" sz="4000" dirty="0">
                <a:solidFill>
                  <a:srgbClr val="2B4B82"/>
                </a:solidFill>
                <a:cs typeface="Hacen Tunisia Light"/>
              </a:rPr>
              <a:t> The Selenium tool was used to test the project's user interface. Test scenarios were configured to simulate user behavior on the browser, such as filling out forms, clicking on links, and navigating between pages. Selenium was used to execute these scenarios automatically across different browsers, allowing comprehensive verification of user interface functionality and identification of any potential issues. Quality and stability of the user experience were ensured through the use of Selenium as an automated testing tool.</a:t>
            </a:r>
          </a:p>
        </p:txBody>
      </p:sp>
      <p:sp>
        <p:nvSpPr>
          <p:cNvPr id="12" name="TextBox 3">
            <a:extLst>
              <a:ext uri="{FF2B5EF4-FFF2-40B4-BE49-F238E27FC236}">
                <a16:creationId xmlns:a16="http://schemas.microsoft.com/office/drawing/2014/main" id="{16A56DE8-4ACF-4F1D-92C6-32DB5E794996}"/>
              </a:ext>
            </a:extLst>
          </p:cNvPr>
          <p:cNvSpPr txBox="1"/>
          <p:nvPr/>
        </p:nvSpPr>
        <p:spPr>
          <a:xfrm>
            <a:off x="4829175" y="505444"/>
            <a:ext cx="8629650" cy="655179"/>
          </a:xfrm>
          <a:prstGeom prst="rect">
            <a:avLst/>
          </a:prstGeom>
        </p:spPr>
        <p:txBody>
          <a:bodyPr wrap="square" lIns="0" tIns="0" rIns="0" bIns="0" rtlCol="0" anchor="t">
            <a:spAutoFit/>
          </a:bodyPr>
          <a:lstStyle/>
          <a:p>
            <a:pPr algn="ctr">
              <a:lnSpc>
                <a:spcPts val="4721"/>
              </a:lnSpc>
            </a:pPr>
            <a:r>
              <a:rPr lang="en-US" sz="6000" b="1" dirty="0">
                <a:solidFill>
                  <a:srgbClr val="2B4B82"/>
                </a:solidFill>
                <a:cs typeface="Hacen Tunisia Bold"/>
              </a:rPr>
              <a:t>Test tools</a:t>
            </a:r>
          </a:p>
        </p:txBody>
      </p:sp>
      <p:sp>
        <p:nvSpPr>
          <p:cNvPr id="13" name="عنصر نائب لرقم الشريحة 10">
            <a:extLst>
              <a:ext uri="{FF2B5EF4-FFF2-40B4-BE49-F238E27FC236}">
                <a16:creationId xmlns:a16="http://schemas.microsoft.com/office/drawing/2014/main" id="{FBAABA2B-07B8-4F65-ACB4-CEF022D4B64C}"/>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11</a:t>
            </a:r>
          </a:p>
        </p:txBody>
      </p:sp>
      <p:pic>
        <p:nvPicPr>
          <p:cNvPr id="3" name="صورة 2">
            <a:extLst>
              <a:ext uri="{FF2B5EF4-FFF2-40B4-BE49-F238E27FC236}">
                <a16:creationId xmlns:a16="http://schemas.microsoft.com/office/drawing/2014/main" id="{D5672470-BF63-4BB4-9D10-F994100D1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2400" y="7429500"/>
            <a:ext cx="2857500" cy="2857500"/>
          </a:xfrm>
          <a:prstGeom prst="rect">
            <a:avLst/>
          </a:prstGeom>
        </p:spPr>
      </p:pic>
      <p:pic>
        <p:nvPicPr>
          <p:cNvPr id="5" name="صورة 4">
            <a:extLst>
              <a:ext uri="{FF2B5EF4-FFF2-40B4-BE49-F238E27FC236}">
                <a16:creationId xmlns:a16="http://schemas.microsoft.com/office/drawing/2014/main" id="{588CC291-B3CF-4284-B64F-6D4FB3D1B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82802"/>
            <a:ext cx="2438095" cy="2438095"/>
          </a:xfrm>
          <a:prstGeom prst="rect">
            <a:avLst/>
          </a:prstGeom>
        </p:spPr>
      </p:pic>
    </p:spTree>
    <p:extLst>
      <p:ext uri="{BB962C8B-B14F-4D97-AF65-F5344CB8AC3E}">
        <p14:creationId xmlns:p14="http://schemas.microsoft.com/office/powerpoint/2010/main" val="118408912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90600" y="347662"/>
            <a:ext cx="16040551" cy="2558628"/>
            <a:chOff x="0" y="-95251"/>
            <a:chExt cx="8510499" cy="3411503"/>
          </a:xfrm>
        </p:grpSpPr>
        <p:sp>
          <p:nvSpPr>
            <p:cNvPr id="3" name="TextBox 3"/>
            <p:cNvSpPr txBox="1"/>
            <p:nvPr/>
          </p:nvSpPr>
          <p:spPr>
            <a:xfrm>
              <a:off x="0" y="-95251"/>
              <a:ext cx="8369239" cy="1709869"/>
            </a:xfrm>
            <a:prstGeom prst="rect">
              <a:avLst/>
            </a:prstGeom>
          </p:spPr>
          <p:txBody>
            <a:bodyPr lIns="0" tIns="0" rIns="0" bIns="0" rtlCol="0" anchor="t">
              <a:spAutoFit/>
            </a:bodyPr>
            <a:lstStyle/>
            <a:p>
              <a:pPr algn="ctr">
                <a:lnSpc>
                  <a:spcPts val="10019"/>
                </a:lnSpc>
              </a:pPr>
              <a:r>
                <a:rPr lang="en-US" sz="8349" dirty="0">
                  <a:solidFill>
                    <a:srgbClr val="2B4B82"/>
                  </a:solidFill>
                  <a:cs typeface="Hacen Tunisia Bold"/>
                </a:rPr>
                <a:t>Design</a:t>
              </a:r>
            </a:p>
          </p:txBody>
        </p:sp>
        <p:sp>
          <p:nvSpPr>
            <p:cNvPr id="4" name="TextBox 4"/>
            <p:cNvSpPr txBox="1"/>
            <p:nvPr/>
          </p:nvSpPr>
          <p:spPr>
            <a:xfrm>
              <a:off x="141260" y="2016666"/>
              <a:ext cx="8369239" cy="1299586"/>
            </a:xfrm>
            <a:prstGeom prst="rect">
              <a:avLst/>
            </a:prstGeom>
          </p:spPr>
          <p:txBody>
            <a:bodyPr lIns="0" tIns="0" rIns="0" bIns="0" rtlCol="0" anchor="t">
              <a:spAutoFit/>
            </a:bodyPr>
            <a:lstStyle/>
            <a:p>
              <a:pPr marL="582930" lvl="1" indent="-291465">
                <a:lnSpc>
                  <a:spcPts val="3779"/>
                </a:lnSpc>
                <a:buFont typeface="Arial"/>
                <a:buChar char="•"/>
              </a:pPr>
              <a:r>
                <a:rPr lang="en-US" sz="3600" dirty="0">
                  <a:solidFill>
                    <a:srgbClr val="2B4B82"/>
                  </a:solidFill>
                  <a:cs typeface="Hacen Tunisia Light"/>
                </a:rPr>
                <a:t>First, we will start with the front-end display. We will start with data graphs and then screenshots</a:t>
              </a:r>
            </a:p>
          </p:txBody>
        </p:sp>
      </p:grpSp>
      <p:pic>
        <p:nvPicPr>
          <p:cNvPr id="13" name="صورة 12">
            <a:extLst>
              <a:ext uri="{FF2B5EF4-FFF2-40B4-BE49-F238E27FC236}">
                <a16:creationId xmlns:a16="http://schemas.microsoft.com/office/drawing/2014/main" id="{449577ED-4788-4C48-B48E-6FA0B1D9051C}"/>
              </a:ext>
            </a:extLst>
          </p:cNvPr>
          <p:cNvPicPr>
            <a:picLocks noChangeAspect="1"/>
          </p:cNvPicPr>
          <p:nvPr/>
        </p:nvPicPr>
        <p:blipFill>
          <a:blip r:embed="rId2"/>
          <a:stretch>
            <a:fillRect/>
          </a:stretch>
        </p:blipFill>
        <p:spPr>
          <a:xfrm>
            <a:off x="0" y="3207826"/>
            <a:ext cx="18288001" cy="7072680"/>
          </a:xfrm>
          <a:prstGeom prst="rect">
            <a:avLst/>
          </a:prstGeom>
        </p:spPr>
      </p:pic>
      <p:sp>
        <p:nvSpPr>
          <p:cNvPr id="14" name="مستطيل 13">
            <a:extLst>
              <a:ext uri="{FF2B5EF4-FFF2-40B4-BE49-F238E27FC236}">
                <a16:creationId xmlns:a16="http://schemas.microsoft.com/office/drawing/2014/main" id="{D5D4D694-753E-48B9-84EF-772FA3770EDC}"/>
              </a:ext>
            </a:extLst>
          </p:cNvPr>
          <p:cNvSpPr/>
          <p:nvPr/>
        </p:nvSpPr>
        <p:spPr>
          <a:xfrm>
            <a:off x="228600" y="3467100"/>
            <a:ext cx="3685945" cy="646331"/>
          </a:xfrm>
          <a:prstGeom prst="rect">
            <a:avLst/>
          </a:prstGeom>
          <a:noFill/>
        </p:spPr>
        <p:txBody>
          <a:bodyPr wrap="none" lIns="91440" tIns="45720" rIns="91440" bIns="45720">
            <a:spAutoFit/>
          </a:bodyPr>
          <a:lstStyle/>
          <a:p>
            <a:pPr algn="ctr"/>
            <a:r>
              <a:rPr lang="en-US" sz="3600" dirty="0">
                <a:solidFill>
                  <a:srgbClr val="2B4B82"/>
                </a:solidFill>
                <a:cs typeface="Hacen Tunisia Light"/>
              </a:rPr>
              <a:t>Header Structures </a:t>
            </a:r>
            <a:endParaRPr lang="ar-SA" sz="3600" dirty="0">
              <a:solidFill>
                <a:srgbClr val="2B4B82"/>
              </a:solidFill>
              <a:cs typeface="Hacen Tunisia Light"/>
            </a:endParaRPr>
          </a:p>
        </p:txBody>
      </p:sp>
      <p:sp>
        <p:nvSpPr>
          <p:cNvPr id="12" name="عنصر نائب لرقم الشريحة 10">
            <a:extLst>
              <a:ext uri="{FF2B5EF4-FFF2-40B4-BE49-F238E27FC236}">
                <a16:creationId xmlns:a16="http://schemas.microsoft.com/office/drawing/2014/main" id="{CD3C5E6D-998F-49DF-AA18-0A5CF6CFD924}"/>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15</a:t>
            </a:r>
          </a:p>
        </p:txBody>
      </p:sp>
    </p:spTree>
    <p:extLst>
      <p:ext uri="{BB962C8B-B14F-4D97-AF65-F5344CB8AC3E}">
        <p14:creationId xmlns:p14="http://schemas.microsoft.com/office/powerpoint/2010/main" val="2467734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
            <a:extLst>
              <a:ext uri="{FF2B5EF4-FFF2-40B4-BE49-F238E27FC236}">
                <a16:creationId xmlns:a16="http://schemas.microsoft.com/office/drawing/2014/main" id="{B565BE6D-FE18-46EA-BAA1-A2C7B7BB64C3}"/>
              </a:ext>
            </a:extLst>
          </p:cNvPr>
          <p:cNvSpPr txBox="1"/>
          <p:nvPr/>
        </p:nvSpPr>
        <p:spPr>
          <a:xfrm>
            <a:off x="3197242" y="952500"/>
            <a:ext cx="11893515" cy="934487"/>
          </a:xfrm>
          <a:prstGeom prst="rect">
            <a:avLst/>
          </a:prstGeom>
        </p:spPr>
        <p:txBody>
          <a:bodyPr wrap="square" lIns="0" tIns="0" rIns="0" bIns="0" rtlCol="0" anchor="t">
            <a:spAutoFit/>
          </a:bodyPr>
          <a:lstStyle/>
          <a:p>
            <a:pPr algn="ctr">
              <a:lnSpc>
                <a:spcPts val="6884"/>
              </a:lnSpc>
            </a:pPr>
            <a:r>
              <a:rPr lang="en-US" sz="8000" dirty="0">
                <a:solidFill>
                  <a:srgbClr val="2B4B82"/>
                </a:solidFill>
                <a:cs typeface="Hacen Tunisia Bold"/>
              </a:rPr>
              <a:t>Acknowledgments</a:t>
            </a:r>
          </a:p>
        </p:txBody>
      </p:sp>
      <p:sp>
        <p:nvSpPr>
          <p:cNvPr id="27" name="TextBox 7">
            <a:extLst>
              <a:ext uri="{FF2B5EF4-FFF2-40B4-BE49-F238E27FC236}">
                <a16:creationId xmlns:a16="http://schemas.microsoft.com/office/drawing/2014/main" id="{D53EF86E-2C38-4F1A-A6A3-2203F5616177}"/>
              </a:ext>
            </a:extLst>
          </p:cNvPr>
          <p:cNvSpPr txBox="1"/>
          <p:nvPr/>
        </p:nvSpPr>
        <p:spPr>
          <a:xfrm>
            <a:off x="381000" y="2200046"/>
            <a:ext cx="17678400" cy="7134454"/>
          </a:xfrm>
          <a:prstGeom prst="rect">
            <a:avLst/>
          </a:prstGeom>
        </p:spPr>
        <p:txBody>
          <a:bodyPr wrap="square" lIns="0" tIns="0" rIns="0" bIns="0" rtlCol="0" anchor="t">
            <a:spAutoFit/>
          </a:bodyPr>
          <a:lstStyle/>
          <a:p>
            <a:pPr marL="307657" lvl="1">
              <a:lnSpc>
                <a:spcPts val="3990"/>
              </a:lnSpc>
            </a:pPr>
            <a:r>
              <a:rPr lang="en-US" sz="2400" b="1" dirty="0">
                <a:solidFill>
                  <a:srgbClr val="2B4B82"/>
                </a:solidFill>
                <a:cs typeface="Hacen Tunisia Light"/>
              </a:rPr>
              <a:t>I would like to express my heartfelt gratitude to all those who have provided assistance and guidance throughout the course of my project, "IEM E-commerce." </a:t>
            </a:r>
          </a:p>
          <a:p>
            <a:pPr marL="307657" lvl="1">
              <a:lnSpc>
                <a:spcPts val="3990"/>
              </a:lnSpc>
            </a:pPr>
            <a:r>
              <a:rPr lang="en-US" sz="2400" b="1" dirty="0">
                <a:solidFill>
                  <a:srgbClr val="2B4B82"/>
                </a:solidFill>
                <a:cs typeface="Hacen Tunisia Light"/>
              </a:rPr>
              <a:t>First and foremost, I extend my sincere appreciation to my project guide, Abdul Mannan Abdul Razak, for their invaluable support, mentorship, and expertise. Their guidance has been instrumental in shaping the direction of this project and ensuring its successful completion.</a:t>
            </a:r>
          </a:p>
          <a:p>
            <a:pPr marL="307657" lvl="1">
              <a:lnSpc>
                <a:spcPts val="3990"/>
              </a:lnSpc>
            </a:pPr>
            <a:r>
              <a:rPr lang="en-US" sz="2400" b="1" dirty="0">
                <a:solidFill>
                  <a:srgbClr val="2B4B82"/>
                </a:solidFill>
                <a:cs typeface="Hacen Tunisia Light"/>
              </a:rPr>
              <a:t>I am also deeply grateful to the faculty members of Chandigarh University, whose encouragement and constructive feedback have been invaluable throughout this journey. Their expertise and insights have enriched my understanding and contributed significantly to the quality of this project.</a:t>
            </a:r>
          </a:p>
          <a:p>
            <a:pPr marL="307657" lvl="1">
              <a:lnSpc>
                <a:spcPts val="3990"/>
              </a:lnSpc>
            </a:pPr>
            <a:r>
              <a:rPr lang="en-US" sz="2400" b="1" dirty="0">
                <a:solidFill>
                  <a:srgbClr val="2B4B82"/>
                </a:solidFill>
                <a:cs typeface="Hacen Tunisia Light"/>
              </a:rPr>
              <a:t>Furthermore, I extend my thanks to my family and friends for their unwavering support and encouragement. Their belief in my abilities has been a constant source of motivation, spurring me on during challenging times.</a:t>
            </a:r>
          </a:p>
          <a:p>
            <a:pPr marL="307657" lvl="1">
              <a:lnSpc>
                <a:spcPts val="3990"/>
              </a:lnSpc>
            </a:pPr>
            <a:r>
              <a:rPr lang="en-US" sz="2400" b="1" dirty="0">
                <a:solidFill>
                  <a:srgbClr val="2B4B82"/>
                </a:solidFill>
                <a:cs typeface="Hacen Tunisia Light"/>
              </a:rPr>
              <a:t>Thank you all for your generosity, encouragement, and support throughout this endeavor. </a:t>
            </a:r>
          </a:p>
          <a:p>
            <a:pPr marL="307657" lvl="1">
              <a:lnSpc>
                <a:spcPts val="3990"/>
              </a:lnSpc>
            </a:pPr>
            <a:endParaRPr lang="en-US" sz="2400" b="1" dirty="0">
              <a:solidFill>
                <a:srgbClr val="2B4B82"/>
              </a:solidFill>
              <a:cs typeface="Hacen Tunisia Light"/>
            </a:endParaRPr>
          </a:p>
          <a:p>
            <a:pPr marL="307657" lvl="1">
              <a:lnSpc>
                <a:spcPts val="3990"/>
              </a:lnSpc>
            </a:pPr>
            <a:r>
              <a:rPr lang="en-US" sz="2400" b="1" dirty="0">
                <a:solidFill>
                  <a:srgbClr val="2B4B82"/>
                </a:solidFill>
                <a:cs typeface="Hacen Tunisia Light"/>
              </a:rPr>
              <a:t>Sincerely,  </a:t>
            </a:r>
          </a:p>
          <a:p>
            <a:pPr marL="307657" lvl="1">
              <a:lnSpc>
                <a:spcPts val="3990"/>
              </a:lnSpc>
            </a:pPr>
            <a:r>
              <a:rPr lang="en-US" sz="2400" b="1" dirty="0" err="1">
                <a:solidFill>
                  <a:srgbClr val="2B4B82"/>
                </a:solidFill>
                <a:cs typeface="Hacen Tunisia Light"/>
              </a:rPr>
              <a:t>Awab</a:t>
            </a:r>
            <a:r>
              <a:rPr lang="en-US" sz="2400" b="1" dirty="0">
                <a:solidFill>
                  <a:srgbClr val="2B4B82"/>
                </a:solidFill>
                <a:cs typeface="Hacen Tunisia Light"/>
              </a:rPr>
              <a:t> </a:t>
            </a:r>
            <a:r>
              <a:rPr lang="en-US" sz="2400" b="1" dirty="0" err="1">
                <a:solidFill>
                  <a:srgbClr val="2B4B82"/>
                </a:solidFill>
                <a:cs typeface="Hacen Tunisia Light"/>
              </a:rPr>
              <a:t>Anes</a:t>
            </a:r>
            <a:r>
              <a:rPr lang="en-US" sz="2400" b="1" dirty="0">
                <a:solidFill>
                  <a:srgbClr val="2B4B82"/>
                </a:solidFill>
                <a:cs typeface="Hacen Tunisia Light"/>
              </a:rPr>
              <a:t> Mohammed </a:t>
            </a:r>
            <a:r>
              <a:rPr lang="en-US" sz="2400" b="1" dirty="0" err="1">
                <a:solidFill>
                  <a:srgbClr val="2B4B82"/>
                </a:solidFill>
                <a:cs typeface="Hacen Tunisia Light"/>
              </a:rPr>
              <a:t>Saif</a:t>
            </a:r>
            <a:r>
              <a:rPr lang="en-US" sz="2400" b="1" dirty="0">
                <a:solidFill>
                  <a:srgbClr val="2B4B82"/>
                </a:solidFill>
                <a:cs typeface="Hacen Tunisia Light"/>
              </a:rPr>
              <a:t> </a:t>
            </a:r>
          </a:p>
        </p:txBody>
      </p:sp>
    </p:spTree>
    <p:extLst>
      <p:ext uri="{BB962C8B-B14F-4D97-AF65-F5344CB8AC3E}">
        <p14:creationId xmlns:p14="http://schemas.microsoft.com/office/powerpoint/2010/main" val="276437439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74D28FC7-D4A0-485C-BF4A-AF7ED0116D9D}"/>
              </a:ext>
            </a:extLst>
          </p:cNvPr>
          <p:cNvPicPr>
            <a:picLocks noChangeAspect="1"/>
          </p:cNvPicPr>
          <p:nvPr/>
        </p:nvPicPr>
        <p:blipFill>
          <a:blip r:embed="rId2"/>
          <a:stretch>
            <a:fillRect/>
          </a:stretch>
        </p:blipFill>
        <p:spPr>
          <a:xfrm>
            <a:off x="447334" y="1104899"/>
            <a:ext cx="17383465" cy="8979461"/>
          </a:xfrm>
          <a:prstGeom prst="rect">
            <a:avLst/>
          </a:prstGeom>
        </p:spPr>
      </p:pic>
      <p:sp>
        <p:nvSpPr>
          <p:cNvPr id="9" name="TextBox 3">
            <a:extLst>
              <a:ext uri="{FF2B5EF4-FFF2-40B4-BE49-F238E27FC236}">
                <a16:creationId xmlns:a16="http://schemas.microsoft.com/office/drawing/2014/main" id="{557151AB-F498-4E6B-90D4-06E52A612474}"/>
              </a:ext>
            </a:extLst>
          </p:cNvPr>
          <p:cNvSpPr txBox="1"/>
          <p:nvPr/>
        </p:nvSpPr>
        <p:spPr>
          <a:xfrm>
            <a:off x="5019335" y="0"/>
            <a:ext cx="8249329" cy="1282402"/>
          </a:xfrm>
          <a:prstGeom prst="rect">
            <a:avLst/>
          </a:prstGeom>
        </p:spPr>
        <p:txBody>
          <a:bodyPr wrap="square" lIns="0" tIns="0" rIns="0" bIns="0" rtlCol="0" anchor="t">
            <a:spAutoFit/>
          </a:bodyPr>
          <a:lstStyle/>
          <a:p>
            <a:pPr algn="ctr">
              <a:lnSpc>
                <a:spcPts val="10019"/>
              </a:lnSpc>
            </a:pPr>
            <a:r>
              <a:rPr lang="en-US" sz="8349" dirty="0">
                <a:solidFill>
                  <a:srgbClr val="2B4B82"/>
                </a:solidFill>
                <a:cs typeface="Hacen Tunisia Bold"/>
              </a:rPr>
              <a:t>Store Design</a:t>
            </a:r>
          </a:p>
        </p:txBody>
      </p:sp>
      <p:sp>
        <p:nvSpPr>
          <p:cNvPr id="10" name="عنصر نائب لرقم الشريحة 10">
            <a:extLst>
              <a:ext uri="{FF2B5EF4-FFF2-40B4-BE49-F238E27FC236}">
                <a16:creationId xmlns:a16="http://schemas.microsoft.com/office/drawing/2014/main" id="{FA48B218-E4D5-4A88-A059-91F246F9D43A}"/>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16</a:t>
            </a:r>
          </a:p>
        </p:txBody>
      </p:sp>
    </p:spTree>
    <p:extLst>
      <p:ext uri="{BB962C8B-B14F-4D97-AF65-F5344CB8AC3E}">
        <p14:creationId xmlns:p14="http://schemas.microsoft.com/office/powerpoint/2010/main" val="1021989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D7589820-47A0-4485-91B7-14711236F305}"/>
              </a:ext>
            </a:extLst>
          </p:cNvPr>
          <p:cNvPicPr>
            <a:picLocks noChangeAspect="1"/>
          </p:cNvPicPr>
          <p:nvPr/>
        </p:nvPicPr>
        <p:blipFill>
          <a:blip r:embed="rId2"/>
          <a:stretch>
            <a:fillRect/>
          </a:stretch>
        </p:blipFill>
        <p:spPr>
          <a:xfrm>
            <a:off x="0" y="0"/>
            <a:ext cx="18288000" cy="10629899"/>
          </a:xfrm>
          <a:prstGeom prst="rect">
            <a:avLst/>
          </a:prstGeom>
        </p:spPr>
      </p:pic>
      <p:sp>
        <p:nvSpPr>
          <p:cNvPr id="9" name="TextBox 3">
            <a:extLst>
              <a:ext uri="{FF2B5EF4-FFF2-40B4-BE49-F238E27FC236}">
                <a16:creationId xmlns:a16="http://schemas.microsoft.com/office/drawing/2014/main" id="{557151AB-F498-4E6B-90D4-06E52A612474}"/>
              </a:ext>
            </a:extLst>
          </p:cNvPr>
          <p:cNvSpPr txBox="1"/>
          <p:nvPr/>
        </p:nvSpPr>
        <p:spPr>
          <a:xfrm>
            <a:off x="5485947" y="-190500"/>
            <a:ext cx="7316105" cy="1164934"/>
          </a:xfrm>
          <a:prstGeom prst="rect">
            <a:avLst/>
          </a:prstGeom>
        </p:spPr>
        <p:txBody>
          <a:bodyPr wrap="square" lIns="0" tIns="0" rIns="0" bIns="0" rtlCol="0" anchor="t">
            <a:spAutoFit/>
          </a:bodyPr>
          <a:lstStyle/>
          <a:p>
            <a:pPr algn="ctr">
              <a:lnSpc>
                <a:spcPts val="10019"/>
              </a:lnSpc>
            </a:pPr>
            <a:r>
              <a:rPr lang="en-US" sz="6000" dirty="0">
                <a:solidFill>
                  <a:srgbClr val="2B4B82"/>
                </a:solidFill>
                <a:cs typeface="Hacen Tunisia Bold"/>
              </a:rPr>
              <a:t>Database Design</a:t>
            </a:r>
          </a:p>
        </p:txBody>
      </p:sp>
      <p:sp>
        <p:nvSpPr>
          <p:cNvPr id="10" name="عنصر نائب لرقم الشريحة 10">
            <a:extLst>
              <a:ext uri="{FF2B5EF4-FFF2-40B4-BE49-F238E27FC236}">
                <a16:creationId xmlns:a16="http://schemas.microsoft.com/office/drawing/2014/main" id="{81548F2E-DF98-4B55-950F-E4C884FC1CB5}"/>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17</a:t>
            </a:r>
          </a:p>
        </p:txBody>
      </p:sp>
    </p:spTree>
    <p:extLst>
      <p:ext uri="{BB962C8B-B14F-4D97-AF65-F5344CB8AC3E}">
        <p14:creationId xmlns:p14="http://schemas.microsoft.com/office/powerpoint/2010/main" val="3779004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DFB97BBB-0B38-44E0-9AD6-6CFC438FC245}"/>
              </a:ext>
            </a:extLst>
          </p:cNvPr>
          <p:cNvPicPr>
            <a:picLocks noChangeAspect="1"/>
          </p:cNvPicPr>
          <p:nvPr/>
        </p:nvPicPr>
        <p:blipFill>
          <a:blip r:embed="rId2"/>
          <a:stretch>
            <a:fillRect/>
          </a:stretch>
        </p:blipFill>
        <p:spPr>
          <a:xfrm>
            <a:off x="-1219200" y="0"/>
            <a:ext cx="19964400" cy="10287000"/>
          </a:xfrm>
          <a:prstGeom prst="rect">
            <a:avLst/>
          </a:prstGeom>
        </p:spPr>
      </p:pic>
      <p:sp>
        <p:nvSpPr>
          <p:cNvPr id="9" name="TextBox 3">
            <a:extLst>
              <a:ext uri="{FF2B5EF4-FFF2-40B4-BE49-F238E27FC236}">
                <a16:creationId xmlns:a16="http://schemas.microsoft.com/office/drawing/2014/main" id="{557151AB-F498-4E6B-90D4-06E52A612474}"/>
              </a:ext>
            </a:extLst>
          </p:cNvPr>
          <p:cNvSpPr txBox="1"/>
          <p:nvPr/>
        </p:nvSpPr>
        <p:spPr>
          <a:xfrm>
            <a:off x="5485947" y="-190500"/>
            <a:ext cx="7316105" cy="1164934"/>
          </a:xfrm>
          <a:prstGeom prst="rect">
            <a:avLst/>
          </a:prstGeom>
        </p:spPr>
        <p:txBody>
          <a:bodyPr wrap="square" lIns="0" tIns="0" rIns="0" bIns="0" rtlCol="0" anchor="t">
            <a:spAutoFit/>
          </a:bodyPr>
          <a:lstStyle/>
          <a:p>
            <a:pPr algn="ctr">
              <a:lnSpc>
                <a:spcPts val="10019"/>
              </a:lnSpc>
            </a:pPr>
            <a:r>
              <a:rPr lang="en-US" sz="6000" dirty="0">
                <a:solidFill>
                  <a:srgbClr val="2B4B82"/>
                </a:solidFill>
                <a:cs typeface="Hacen Tunisia Bold"/>
              </a:rPr>
              <a:t>API Design</a:t>
            </a:r>
          </a:p>
        </p:txBody>
      </p:sp>
      <p:sp>
        <p:nvSpPr>
          <p:cNvPr id="11" name="عنصر نائب لرقم الشريحة 10">
            <a:extLst>
              <a:ext uri="{FF2B5EF4-FFF2-40B4-BE49-F238E27FC236}">
                <a16:creationId xmlns:a16="http://schemas.microsoft.com/office/drawing/2014/main" id="{B3D4B10C-AAEF-4DF5-A281-73447F9C0E98}"/>
              </a:ext>
            </a:extLst>
          </p:cNvPr>
          <p:cNvSpPr txBox="1">
            <a:spLocks/>
          </p:cNvSpPr>
          <p:nvPr/>
        </p:nvSpPr>
        <p:spPr>
          <a:xfrm>
            <a:off x="-838200" y="95631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18</a:t>
            </a:r>
          </a:p>
        </p:txBody>
      </p:sp>
    </p:spTree>
    <p:extLst>
      <p:ext uri="{BB962C8B-B14F-4D97-AF65-F5344CB8AC3E}">
        <p14:creationId xmlns:p14="http://schemas.microsoft.com/office/powerpoint/2010/main" val="3396955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9" name="Freeform 9"/>
          <p:cNvSpPr/>
          <p:nvPr/>
        </p:nvSpPr>
        <p:spPr>
          <a:xfrm>
            <a:off x="6705600" y="6699690"/>
            <a:ext cx="2076668" cy="1276207"/>
          </a:xfrm>
          <a:custGeom>
            <a:avLst/>
            <a:gdLst/>
            <a:ahLst/>
            <a:cxnLst/>
            <a:rect l="l" t="t" r="r" b="b"/>
            <a:pathLst>
              <a:path w="2076668" h="1276207">
                <a:moveTo>
                  <a:pt x="0" y="0"/>
                </a:moveTo>
                <a:lnTo>
                  <a:pt x="2076668" y="0"/>
                </a:lnTo>
                <a:lnTo>
                  <a:pt x="2076668" y="1276208"/>
                </a:lnTo>
                <a:lnTo>
                  <a:pt x="0" y="1276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flipH="1">
            <a:off x="381000" y="387499"/>
            <a:ext cx="3837986" cy="4114800"/>
          </a:xfrm>
          <a:custGeom>
            <a:avLst/>
            <a:gdLst/>
            <a:ahLst/>
            <a:cxnLst/>
            <a:rect l="l" t="t" r="r" b="b"/>
            <a:pathLst>
              <a:path w="3837986" h="4114800">
                <a:moveTo>
                  <a:pt x="3837987" y="0"/>
                </a:moveTo>
                <a:lnTo>
                  <a:pt x="0" y="0"/>
                </a:lnTo>
                <a:lnTo>
                  <a:pt x="0" y="4114800"/>
                </a:lnTo>
                <a:lnTo>
                  <a:pt x="3837987" y="4114800"/>
                </a:lnTo>
                <a:lnTo>
                  <a:pt x="383798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flipH="1">
            <a:off x="12930247" y="0"/>
            <a:ext cx="5357753" cy="5591583"/>
          </a:xfrm>
          <a:custGeom>
            <a:avLst/>
            <a:gdLst/>
            <a:ahLst/>
            <a:cxnLst/>
            <a:rect l="l" t="t" r="r" b="b"/>
            <a:pathLst>
              <a:path w="5357753" h="5591583">
                <a:moveTo>
                  <a:pt x="5357752" y="0"/>
                </a:moveTo>
                <a:lnTo>
                  <a:pt x="0" y="0"/>
                </a:lnTo>
                <a:lnTo>
                  <a:pt x="0" y="5591583"/>
                </a:lnTo>
                <a:lnTo>
                  <a:pt x="5357752" y="5591583"/>
                </a:lnTo>
                <a:lnTo>
                  <a:pt x="53577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3">
            <a:extLst>
              <a:ext uri="{FF2B5EF4-FFF2-40B4-BE49-F238E27FC236}">
                <a16:creationId xmlns:a16="http://schemas.microsoft.com/office/drawing/2014/main" id="{E26743C5-87D9-4053-A26D-8809AF45E9C4}"/>
              </a:ext>
            </a:extLst>
          </p:cNvPr>
          <p:cNvSpPr txBox="1"/>
          <p:nvPr/>
        </p:nvSpPr>
        <p:spPr>
          <a:xfrm>
            <a:off x="4381491" y="3861098"/>
            <a:ext cx="8801553" cy="1282402"/>
          </a:xfrm>
          <a:prstGeom prst="rect">
            <a:avLst/>
          </a:prstGeom>
        </p:spPr>
        <p:txBody>
          <a:bodyPr wrap="square" lIns="0" tIns="0" rIns="0" bIns="0" rtlCol="0" anchor="t">
            <a:spAutoFit/>
          </a:bodyPr>
          <a:lstStyle/>
          <a:p>
            <a:pPr>
              <a:lnSpc>
                <a:spcPts val="10019"/>
              </a:lnSpc>
            </a:pPr>
            <a:r>
              <a:rPr lang="en-US" sz="8349" dirty="0">
                <a:solidFill>
                  <a:srgbClr val="2B4B82"/>
                </a:solidFill>
                <a:cs typeface="Hacen Tunisia Bold"/>
              </a:rPr>
              <a:t>Screen Shots Of Site</a:t>
            </a:r>
          </a:p>
        </p:txBody>
      </p:sp>
      <p:sp>
        <p:nvSpPr>
          <p:cNvPr id="13" name="عنصر نائب لرقم الشريحة 10">
            <a:extLst>
              <a:ext uri="{FF2B5EF4-FFF2-40B4-BE49-F238E27FC236}">
                <a16:creationId xmlns:a16="http://schemas.microsoft.com/office/drawing/2014/main" id="{D42B2F87-C13C-40B7-83BB-83E66E5E39F0}"/>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19</a:t>
            </a:r>
          </a:p>
        </p:txBody>
      </p:sp>
    </p:spTree>
    <p:extLst>
      <p:ext uri="{BB962C8B-B14F-4D97-AF65-F5344CB8AC3E}">
        <p14:creationId xmlns:p14="http://schemas.microsoft.com/office/powerpoint/2010/main" val="219102678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6" name="صورة 15">
            <a:extLst>
              <a:ext uri="{FF2B5EF4-FFF2-40B4-BE49-F238E27FC236}">
                <a16:creationId xmlns:a16="http://schemas.microsoft.com/office/drawing/2014/main" id="{FCE80F09-5770-489C-96A2-05822E77AC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202" y="965252"/>
            <a:ext cx="7337246" cy="9182100"/>
          </a:xfrm>
          <a:prstGeom prst="rect">
            <a:avLst/>
          </a:prstGeom>
        </p:spPr>
      </p:pic>
      <p:pic>
        <p:nvPicPr>
          <p:cNvPr id="18" name="صورة 17">
            <a:extLst>
              <a:ext uri="{FF2B5EF4-FFF2-40B4-BE49-F238E27FC236}">
                <a16:creationId xmlns:a16="http://schemas.microsoft.com/office/drawing/2014/main" id="{E4D6B89C-9B52-4F56-ADF0-67B7A01673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8763" y="1143845"/>
            <a:ext cx="8017035" cy="8192810"/>
          </a:xfrm>
          <a:prstGeom prst="rect">
            <a:avLst/>
          </a:prstGeom>
        </p:spPr>
      </p:pic>
      <p:sp>
        <p:nvSpPr>
          <p:cNvPr id="23" name="TextBox 3">
            <a:extLst>
              <a:ext uri="{FF2B5EF4-FFF2-40B4-BE49-F238E27FC236}">
                <a16:creationId xmlns:a16="http://schemas.microsoft.com/office/drawing/2014/main" id="{100EDCB6-E238-4D9F-BFA8-5CA5D350B733}"/>
              </a:ext>
            </a:extLst>
          </p:cNvPr>
          <p:cNvSpPr txBox="1"/>
          <p:nvPr/>
        </p:nvSpPr>
        <p:spPr>
          <a:xfrm>
            <a:off x="2866755" y="0"/>
            <a:ext cx="2248139" cy="745140"/>
          </a:xfrm>
          <a:prstGeom prst="rect">
            <a:avLst/>
          </a:prstGeom>
        </p:spPr>
        <p:txBody>
          <a:bodyPr wrap="square" lIns="0" tIns="0" rIns="0" bIns="0" rtlCol="0" anchor="t">
            <a:spAutoFit/>
          </a:bodyPr>
          <a:lstStyle/>
          <a:p>
            <a:pPr>
              <a:lnSpc>
                <a:spcPct val="150000"/>
              </a:lnSpc>
            </a:pPr>
            <a:r>
              <a:rPr lang="en-US" sz="3600" dirty="0">
                <a:solidFill>
                  <a:srgbClr val="2B4B82"/>
                </a:solidFill>
                <a:cs typeface="Hacen Tunisia Bold"/>
              </a:rPr>
              <a:t>Home page</a:t>
            </a:r>
          </a:p>
        </p:txBody>
      </p:sp>
      <p:sp>
        <p:nvSpPr>
          <p:cNvPr id="24" name="TextBox 3">
            <a:extLst>
              <a:ext uri="{FF2B5EF4-FFF2-40B4-BE49-F238E27FC236}">
                <a16:creationId xmlns:a16="http://schemas.microsoft.com/office/drawing/2014/main" id="{A4212352-5BCF-43E1-9BDC-9C9E3169025A}"/>
              </a:ext>
            </a:extLst>
          </p:cNvPr>
          <p:cNvSpPr txBox="1"/>
          <p:nvPr/>
        </p:nvSpPr>
        <p:spPr>
          <a:xfrm>
            <a:off x="12198400" y="-12130"/>
            <a:ext cx="2837972" cy="745140"/>
          </a:xfrm>
          <a:prstGeom prst="rect">
            <a:avLst/>
          </a:prstGeom>
        </p:spPr>
        <p:txBody>
          <a:bodyPr wrap="square" lIns="0" tIns="0" rIns="0" bIns="0" rtlCol="0" anchor="t">
            <a:spAutoFit/>
          </a:bodyPr>
          <a:lstStyle/>
          <a:p>
            <a:pPr>
              <a:lnSpc>
                <a:spcPct val="150000"/>
              </a:lnSpc>
            </a:pPr>
            <a:r>
              <a:rPr lang="en-US" sz="3600" dirty="0">
                <a:solidFill>
                  <a:srgbClr val="2B4B82"/>
                </a:solidFill>
                <a:cs typeface="Hacen Tunisia Bold"/>
              </a:rPr>
              <a:t>Store page</a:t>
            </a:r>
          </a:p>
        </p:txBody>
      </p:sp>
      <p:sp>
        <p:nvSpPr>
          <p:cNvPr id="27" name="TextBox 3">
            <a:extLst>
              <a:ext uri="{FF2B5EF4-FFF2-40B4-BE49-F238E27FC236}">
                <a16:creationId xmlns:a16="http://schemas.microsoft.com/office/drawing/2014/main" id="{AF960966-2277-4787-BED0-9F7F6AA04BF3}"/>
              </a:ext>
            </a:extLst>
          </p:cNvPr>
          <p:cNvSpPr txBox="1"/>
          <p:nvPr/>
        </p:nvSpPr>
        <p:spPr>
          <a:xfrm>
            <a:off x="10789626" y="9143155"/>
            <a:ext cx="6253414" cy="1083695"/>
          </a:xfrm>
          <a:prstGeom prst="rect">
            <a:avLst/>
          </a:prstGeom>
        </p:spPr>
        <p:txBody>
          <a:bodyPr wrap="square" lIns="0" tIns="0" rIns="0" bIns="0" rtlCol="0" anchor="t">
            <a:spAutoFit/>
          </a:bodyPr>
          <a:lstStyle/>
          <a:p>
            <a:pPr>
              <a:lnSpc>
                <a:spcPts val="10019"/>
              </a:lnSpc>
            </a:pPr>
            <a:r>
              <a:rPr lang="en-US" sz="3600" dirty="0">
                <a:solidFill>
                  <a:srgbClr val="2B4B82"/>
                </a:solidFill>
                <a:cs typeface="Hacen Tunisia Bold"/>
              </a:rPr>
              <a:t>Displays all products in the store</a:t>
            </a:r>
          </a:p>
        </p:txBody>
      </p:sp>
      <p:sp>
        <p:nvSpPr>
          <p:cNvPr id="28" name="سهم: لأسفل 27">
            <a:extLst>
              <a:ext uri="{FF2B5EF4-FFF2-40B4-BE49-F238E27FC236}">
                <a16:creationId xmlns:a16="http://schemas.microsoft.com/office/drawing/2014/main" id="{C4E76226-6526-4286-B362-3140FD0D7267}"/>
              </a:ext>
            </a:extLst>
          </p:cNvPr>
          <p:cNvSpPr/>
          <p:nvPr/>
        </p:nvSpPr>
        <p:spPr>
          <a:xfrm rot="10800000">
            <a:off x="13421034" y="8020050"/>
            <a:ext cx="990600" cy="1600200"/>
          </a:xfrm>
          <a:prstGeom prst="down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4" name="عنصر نائب لرقم الشريحة 10">
            <a:extLst>
              <a:ext uri="{FF2B5EF4-FFF2-40B4-BE49-F238E27FC236}">
                <a16:creationId xmlns:a16="http://schemas.microsoft.com/office/drawing/2014/main" id="{106B4B11-7689-403B-8B69-88CF363369D4}"/>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20</a:t>
            </a:r>
          </a:p>
        </p:txBody>
      </p:sp>
    </p:spTree>
    <p:extLst>
      <p:ext uri="{BB962C8B-B14F-4D97-AF65-F5344CB8AC3E}">
        <p14:creationId xmlns:p14="http://schemas.microsoft.com/office/powerpoint/2010/main" val="432086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0" name="صورة 19">
            <a:extLst>
              <a:ext uri="{FF2B5EF4-FFF2-40B4-BE49-F238E27FC236}">
                <a16:creationId xmlns:a16="http://schemas.microsoft.com/office/drawing/2014/main" id="{00E67402-97F4-4253-9910-BFFACBE6F0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503" y="2958548"/>
            <a:ext cx="8802246" cy="5029200"/>
          </a:xfrm>
          <a:prstGeom prst="rect">
            <a:avLst/>
          </a:prstGeom>
        </p:spPr>
      </p:pic>
      <p:pic>
        <p:nvPicPr>
          <p:cNvPr id="22" name="صورة 21">
            <a:extLst>
              <a:ext uri="{FF2B5EF4-FFF2-40B4-BE49-F238E27FC236}">
                <a16:creationId xmlns:a16="http://schemas.microsoft.com/office/drawing/2014/main" id="{5144572F-2C23-485E-BDAE-CA9A06211F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3721" y="2933700"/>
            <a:ext cx="8802246" cy="5075045"/>
          </a:xfrm>
          <a:prstGeom prst="rect">
            <a:avLst/>
          </a:prstGeom>
        </p:spPr>
      </p:pic>
      <p:sp>
        <p:nvSpPr>
          <p:cNvPr id="25" name="TextBox 3">
            <a:extLst>
              <a:ext uri="{FF2B5EF4-FFF2-40B4-BE49-F238E27FC236}">
                <a16:creationId xmlns:a16="http://schemas.microsoft.com/office/drawing/2014/main" id="{D46E1F32-D28B-4570-AAC5-401294A45A8D}"/>
              </a:ext>
            </a:extLst>
          </p:cNvPr>
          <p:cNvSpPr txBox="1"/>
          <p:nvPr/>
        </p:nvSpPr>
        <p:spPr>
          <a:xfrm>
            <a:off x="2667000" y="1221851"/>
            <a:ext cx="3871252" cy="745140"/>
          </a:xfrm>
          <a:prstGeom prst="rect">
            <a:avLst/>
          </a:prstGeom>
        </p:spPr>
        <p:txBody>
          <a:bodyPr wrap="square" lIns="0" tIns="0" rIns="0" bIns="0" rtlCol="0" anchor="t">
            <a:spAutoFit/>
          </a:bodyPr>
          <a:lstStyle/>
          <a:p>
            <a:pPr algn="ctr">
              <a:lnSpc>
                <a:spcPct val="150000"/>
              </a:lnSpc>
            </a:pPr>
            <a:r>
              <a:rPr lang="en-US" sz="3600" dirty="0">
                <a:solidFill>
                  <a:srgbClr val="2B4B82"/>
                </a:solidFill>
              </a:rPr>
              <a:t>Categories page</a:t>
            </a:r>
          </a:p>
        </p:txBody>
      </p:sp>
      <p:sp>
        <p:nvSpPr>
          <p:cNvPr id="26" name="TextBox 3">
            <a:extLst>
              <a:ext uri="{FF2B5EF4-FFF2-40B4-BE49-F238E27FC236}">
                <a16:creationId xmlns:a16="http://schemas.microsoft.com/office/drawing/2014/main" id="{A6FFCF20-9E61-4618-AEBF-D111FE15CF63}"/>
              </a:ext>
            </a:extLst>
          </p:cNvPr>
          <p:cNvSpPr txBox="1"/>
          <p:nvPr/>
        </p:nvSpPr>
        <p:spPr>
          <a:xfrm>
            <a:off x="11739218" y="1221851"/>
            <a:ext cx="3871252" cy="745140"/>
          </a:xfrm>
          <a:prstGeom prst="rect">
            <a:avLst/>
          </a:prstGeom>
        </p:spPr>
        <p:txBody>
          <a:bodyPr wrap="square" lIns="0" tIns="0" rIns="0" bIns="0" rtlCol="0" anchor="t">
            <a:spAutoFit/>
          </a:bodyPr>
          <a:lstStyle/>
          <a:p>
            <a:pPr algn="ctr">
              <a:lnSpc>
                <a:spcPct val="150000"/>
              </a:lnSpc>
            </a:pPr>
            <a:r>
              <a:rPr lang="en-US" sz="3600" dirty="0">
                <a:solidFill>
                  <a:srgbClr val="2B4B82"/>
                </a:solidFill>
                <a:cs typeface="Hacen Tunisia Bold"/>
              </a:rPr>
              <a:t>filter by category</a:t>
            </a:r>
          </a:p>
        </p:txBody>
      </p:sp>
      <p:sp>
        <p:nvSpPr>
          <p:cNvPr id="17" name="عنصر نائب لرقم الشريحة 10">
            <a:extLst>
              <a:ext uri="{FF2B5EF4-FFF2-40B4-BE49-F238E27FC236}">
                <a16:creationId xmlns:a16="http://schemas.microsoft.com/office/drawing/2014/main" id="{8BFA7970-2609-42D3-BB7A-34715D3514CD}"/>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21</a:t>
            </a:r>
          </a:p>
        </p:txBody>
      </p:sp>
    </p:spTree>
    <p:extLst>
      <p:ext uri="{BB962C8B-B14F-4D97-AF65-F5344CB8AC3E}">
        <p14:creationId xmlns:p14="http://schemas.microsoft.com/office/powerpoint/2010/main" val="40541659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9" name="TextBox 3">
            <a:extLst>
              <a:ext uri="{FF2B5EF4-FFF2-40B4-BE49-F238E27FC236}">
                <a16:creationId xmlns:a16="http://schemas.microsoft.com/office/drawing/2014/main" id="{9B8E153A-239D-4FFA-9279-C4CA1F75546E}"/>
              </a:ext>
            </a:extLst>
          </p:cNvPr>
          <p:cNvSpPr txBox="1"/>
          <p:nvPr/>
        </p:nvSpPr>
        <p:spPr>
          <a:xfrm>
            <a:off x="7048500" y="604189"/>
            <a:ext cx="4191000" cy="553998"/>
          </a:xfrm>
          <a:prstGeom prst="rect">
            <a:avLst/>
          </a:prstGeom>
        </p:spPr>
        <p:txBody>
          <a:bodyPr wrap="square" lIns="0" tIns="0" rIns="0" bIns="0" rtlCol="0" anchor="t">
            <a:spAutoFit/>
          </a:bodyPr>
          <a:lstStyle/>
          <a:p>
            <a:r>
              <a:rPr lang="en-US" sz="3600" dirty="0">
                <a:solidFill>
                  <a:srgbClr val="2B4B82"/>
                </a:solidFill>
                <a:cs typeface="Hacen Tunisia Bold"/>
              </a:rPr>
              <a:t>Login, register page</a:t>
            </a:r>
          </a:p>
        </p:txBody>
      </p:sp>
      <p:pic>
        <p:nvPicPr>
          <p:cNvPr id="11" name="صورة 10">
            <a:extLst>
              <a:ext uri="{FF2B5EF4-FFF2-40B4-BE49-F238E27FC236}">
                <a16:creationId xmlns:a16="http://schemas.microsoft.com/office/drawing/2014/main" id="{12DA10A4-2528-4A30-9D0A-7BC2A50645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5905500"/>
            <a:ext cx="8782878" cy="4240483"/>
          </a:xfrm>
          <a:prstGeom prst="rect">
            <a:avLst/>
          </a:prstGeom>
        </p:spPr>
      </p:pic>
      <p:pic>
        <p:nvPicPr>
          <p:cNvPr id="13" name="صورة 12">
            <a:extLst>
              <a:ext uri="{FF2B5EF4-FFF2-40B4-BE49-F238E27FC236}">
                <a16:creationId xmlns:a16="http://schemas.microsoft.com/office/drawing/2014/main" id="{C58F7B20-1B14-4A60-9B7A-B5A0A2BA96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6400" y="1511796"/>
            <a:ext cx="8782878" cy="4240483"/>
          </a:xfrm>
          <a:prstGeom prst="rect">
            <a:avLst/>
          </a:prstGeom>
        </p:spPr>
      </p:pic>
      <p:pic>
        <p:nvPicPr>
          <p:cNvPr id="15" name="صورة 14">
            <a:extLst>
              <a:ext uri="{FF2B5EF4-FFF2-40B4-BE49-F238E27FC236}">
                <a16:creationId xmlns:a16="http://schemas.microsoft.com/office/drawing/2014/main" id="{3302A4FA-BA43-46E0-AE7B-D99843D154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722" y="1511796"/>
            <a:ext cx="8782878" cy="4240483"/>
          </a:xfrm>
          <a:prstGeom prst="rect">
            <a:avLst/>
          </a:prstGeom>
        </p:spPr>
      </p:pic>
      <p:sp>
        <p:nvSpPr>
          <p:cNvPr id="21" name="عنصر نائب لرقم الشريحة 10">
            <a:extLst>
              <a:ext uri="{FF2B5EF4-FFF2-40B4-BE49-F238E27FC236}">
                <a16:creationId xmlns:a16="http://schemas.microsoft.com/office/drawing/2014/main" id="{35F07F74-8148-4BEC-BE1A-4CACC0B3F6FD}"/>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22</a:t>
            </a:r>
          </a:p>
        </p:txBody>
      </p:sp>
    </p:spTree>
    <p:extLst>
      <p:ext uri="{BB962C8B-B14F-4D97-AF65-F5344CB8AC3E}">
        <p14:creationId xmlns:p14="http://schemas.microsoft.com/office/powerpoint/2010/main" val="3081696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4" name="TextBox 3">
            <a:extLst>
              <a:ext uri="{FF2B5EF4-FFF2-40B4-BE49-F238E27FC236}">
                <a16:creationId xmlns:a16="http://schemas.microsoft.com/office/drawing/2014/main" id="{A4212352-5BCF-43E1-9BDC-9C9E3169025A}"/>
              </a:ext>
            </a:extLst>
          </p:cNvPr>
          <p:cNvSpPr txBox="1"/>
          <p:nvPr/>
        </p:nvSpPr>
        <p:spPr>
          <a:xfrm>
            <a:off x="11968815" y="732183"/>
            <a:ext cx="3657600" cy="553998"/>
          </a:xfrm>
          <a:prstGeom prst="rect">
            <a:avLst/>
          </a:prstGeom>
        </p:spPr>
        <p:txBody>
          <a:bodyPr wrap="square" lIns="0" tIns="0" rIns="0" bIns="0" rtlCol="0" anchor="t">
            <a:spAutoFit/>
          </a:bodyPr>
          <a:lstStyle/>
          <a:p>
            <a:pPr algn="ctr"/>
            <a:r>
              <a:rPr lang="en-US" sz="3600" dirty="0">
                <a:solidFill>
                  <a:srgbClr val="2B4B82"/>
                </a:solidFill>
                <a:cs typeface="Hacen Tunisia Bold"/>
              </a:rPr>
              <a:t>Contact us page</a:t>
            </a:r>
          </a:p>
        </p:txBody>
      </p:sp>
      <p:pic>
        <p:nvPicPr>
          <p:cNvPr id="4" name="صورة 3">
            <a:extLst>
              <a:ext uri="{FF2B5EF4-FFF2-40B4-BE49-F238E27FC236}">
                <a16:creationId xmlns:a16="http://schemas.microsoft.com/office/drawing/2014/main" id="{F9759E19-750D-4045-B74D-0ADF6D3032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111" y="1791513"/>
            <a:ext cx="8198490" cy="6703974"/>
          </a:xfrm>
          <a:prstGeom prst="rect">
            <a:avLst/>
          </a:prstGeom>
        </p:spPr>
      </p:pic>
      <p:pic>
        <p:nvPicPr>
          <p:cNvPr id="8" name="صورة 7">
            <a:extLst>
              <a:ext uri="{FF2B5EF4-FFF2-40B4-BE49-F238E27FC236}">
                <a16:creationId xmlns:a16="http://schemas.microsoft.com/office/drawing/2014/main" id="{BCDB6BD5-FB15-41C8-8AE1-939142BC91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9402" y="2149736"/>
            <a:ext cx="8176426" cy="5987528"/>
          </a:xfrm>
          <a:prstGeom prst="rect">
            <a:avLst/>
          </a:prstGeom>
        </p:spPr>
      </p:pic>
      <p:sp>
        <p:nvSpPr>
          <p:cNvPr id="28" name="TextBox 3">
            <a:extLst>
              <a:ext uri="{FF2B5EF4-FFF2-40B4-BE49-F238E27FC236}">
                <a16:creationId xmlns:a16="http://schemas.microsoft.com/office/drawing/2014/main" id="{6C6C1C25-8C5C-4320-81D6-2B8626BDFF1C}"/>
              </a:ext>
            </a:extLst>
          </p:cNvPr>
          <p:cNvSpPr txBox="1"/>
          <p:nvPr/>
        </p:nvSpPr>
        <p:spPr>
          <a:xfrm>
            <a:off x="2895600" y="732183"/>
            <a:ext cx="3657600" cy="553998"/>
          </a:xfrm>
          <a:prstGeom prst="rect">
            <a:avLst/>
          </a:prstGeom>
        </p:spPr>
        <p:txBody>
          <a:bodyPr wrap="square" lIns="0" tIns="0" rIns="0" bIns="0" rtlCol="0" anchor="t">
            <a:spAutoFit/>
          </a:bodyPr>
          <a:lstStyle/>
          <a:p>
            <a:r>
              <a:rPr lang="en-US" sz="3600" dirty="0">
                <a:solidFill>
                  <a:srgbClr val="2B4B82"/>
                </a:solidFill>
                <a:cs typeface="Hacen Tunisia Bold"/>
              </a:rPr>
              <a:t>Profile  page</a:t>
            </a:r>
          </a:p>
        </p:txBody>
      </p:sp>
      <p:sp>
        <p:nvSpPr>
          <p:cNvPr id="12" name="عنصر نائب لرقم الشريحة 10">
            <a:extLst>
              <a:ext uri="{FF2B5EF4-FFF2-40B4-BE49-F238E27FC236}">
                <a16:creationId xmlns:a16="http://schemas.microsoft.com/office/drawing/2014/main" id="{AD002565-2DB5-430E-A01B-CB1940B6FFB7}"/>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23</a:t>
            </a:r>
          </a:p>
        </p:txBody>
      </p:sp>
    </p:spTree>
    <p:extLst>
      <p:ext uri="{BB962C8B-B14F-4D97-AF65-F5344CB8AC3E}">
        <p14:creationId xmlns:p14="http://schemas.microsoft.com/office/powerpoint/2010/main" val="3271886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9" name="TextBox 3">
            <a:extLst>
              <a:ext uri="{FF2B5EF4-FFF2-40B4-BE49-F238E27FC236}">
                <a16:creationId xmlns:a16="http://schemas.microsoft.com/office/drawing/2014/main" id="{B65A1968-D2B8-4A8F-9C08-53A35F2D8228}"/>
              </a:ext>
            </a:extLst>
          </p:cNvPr>
          <p:cNvSpPr txBox="1"/>
          <p:nvPr/>
        </p:nvSpPr>
        <p:spPr>
          <a:xfrm>
            <a:off x="7315200" y="1104900"/>
            <a:ext cx="3657600" cy="553998"/>
          </a:xfrm>
          <a:prstGeom prst="rect">
            <a:avLst/>
          </a:prstGeom>
        </p:spPr>
        <p:txBody>
          <a:bodyPr wrap="square" lIns="0" tIns="0" rIns="0" bIns="0" rtlCol="0" anchor="t">
            <a:spAutoFit/>
          </a:bodyPr>
          <a:lstStyle/>
          <a:p>
            <a:pPr algn="ctr"/>
            <a:r>
              <a:rPr lang="en-US" sz="3600" dirty="0">
                <a:solidFill>
                  <a:srgbClr val="2B4B82"/>
                </a:solidFill>
                <a:cs typeface="Hacen Tunisia Bold"/>
              </a:rPr>
              <a:t>Search filter page</a:t>
            </a:r>
          </a:p>
        </p:txBody>
      </p:sp>
      <p:pic>
        <p:nvPicPr>
          <p:cNvPr id="17" name="صورة 16">
            <a:extLst>
              <a:ext uri="{FF2B5EF4-FFF2-40B4-BE49-F238E27FC236}">
                <a16:creationId xmlns:a16="http://schemas.microsoft.com/office/drawing/2014/main" id="{511B93C7-641E-4C99-BB07-09065D7902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703" y="2711354"/>
            <a:ext cx="8458200" cy="5004435"/>
          </a:xfrm>
          <a:prstGeom prst="rect">
            <a:avLst/>
          </a:prstGeom>
        </p:spPr>
      </p:pic>
      <p:pic>
        <p:nvPicPr>
          <p:cNvPr id="20" name="صورة 19">
            <a:extLst>
              <a:ext uri="{FF2B5EF4-FFF2-40B4-BE49-F238E27FC236}">
                <a16:creationId xmlns:a16="http://schemas.microsoft.com/office/drawing/2014/main" id="{608CE62B-A5F5-4368-8BEB-70D709640F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3924300"/>
            <a:ext cx="8454887" cy="3791489"/>
          </a:xfrm>
          <a:prstGeom prst="rect">
            <a:avLst/>
          </a:prstGeom>
        </p:spPr>
      </p:pic>
      <p:pic>
        <p:nvPicPr>
          <p:cNvPr id="22" name="صورة 21">
            <a:extLst>
              <a:ext uri="{FF2B5EF4-FFF2-40B4-BE49-F238E27FC236}">
                <a16:creationId xmlns:a16="http://schemas.microsoft.com/office/drawing/2014/main" id="{0E35BCA7-DBB9-4868-BEBD-F6E40D8602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0943" y="2784428"/>
            <a:ext cx="8458199" cy="844912"/>
          </a:xfrm>
          <a:prstGeom prst="rect">
            <a:avLst/>
          </a:prstGeom>
        </p:spPr>
      </p:pic>
      <p:sp>
        <p:nvSpPr>
          <p:cNvPr id="16" name="عنصر نائب لرقم الشريحة 10">
            <a:extLst>
              <a:ext uri="{FF2B5EF4-FFF2-40B4-BE49-F238E27FC236}">
                <a16:creationId xmlns:a16="http://schemas.microsoft.com/office/drawing/2014/main" id="{089AAEF1-8050-4053-AA24-7EB2C1C37524}"/>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24</a:t>
            </a:r>
          </a:p>
        </p:txBody>
      </p:sp>
    </p:spTree>
    <p:extLst>
      <p:ext uri="{BB962C8B-B14F-4D97-AF65-F5344CB8AC3E}">
        <p14:creationId xmlns:p14="http://schemas.microsoft.com/office/powerpoint/2010/main" val="1726466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CC083080-90B9-4C12-A379-0E36525EED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308" y="3017710"/>
            <a:ext cx="8786905" cy="4251580"/>
          </a:xfrm>
          <a:prstGeom prst="rect">
            <a:avLst/>
          </a:prstGeom>
        </p:spPr>
      </p:pic>
      <p:sp>
        <p:nvSpPr>
          <p:cNvPr id="24" name="TextBox 3">
            <a:extLst>
              <a:ext uri="{FF2B5EF4-FFF2-40B4-BE49-F238E27FC236}">
                <a16:creationId xmlns:a16="http://schemas.microsoft.com/office/drawing/2014/main" id="{A4212352-5BCF-43E1-9BDC-9C9E3169025A}"/>
              </a:ext>
            </a:extLst>
          </p:cNvPr>
          <p:cNvSpPr txBox="1"/>
          <p:nvPr/>
        </p:nvSpPr>
        <p:spPr>
          <a:xfrm>
            <a:off x="7315200" y="827901"/>
            <a:ext cx="3657600" cy="553998"/>
          </a:xfrm>
          <a:prstGeom prst="rect">
            <a:avLst/>
          </a:prstGeom>
        </p:spPr>
        <p:txBody>
          <a:bodyPr wrap="square" lIns="0" tIns="0" rIns="0" bIns="0" rtlCol="0" anchor="t">
            <a:spAutoFit/>
          </a:bodyPr>
          <a:lstStyle/>
          <a:p>
            <a:pPr algn="ctr"/>
            <a:r>
              <a:rPr lang="en-US" sz="3600" dirty="0">
                <a:solidFill>
                  <a:srgbClr val="2B4B82"/>
                </a:solidFill>
                <a:cs typeface="Hacen Tunisia Bold"/>
              </a:rPr>
              <a:t>Cart page</a:t>
            </a:r>
          </a:p>
        </p:txBody>
      </p:sp>
      <p:pic>
        <p:nvPicPr>
          <p:cNvPr id="3" name="صورة 2">
            <a:extLst>
              <a:ext uri="{FF2B5EF4-FFF2-40B4-BE49-F238E27FC236}">
                <a16:creationId xmlns:a16="http://schemas.microsoft.com/office/drawing/2014/main" id="{8A6A7488-DCFC-4B34-BC85-BDF6EEB46E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2400300"/>
            <a:ext cx="8786904" cy="6781800"/>
          </a:xfrm>
          <a:prstGeom prst="rect">
            <a:avLst/>
          </a:prstGeom>
        </p:spPr>
      </p:pic>
      <p:sp>
        <p:nvSpPr>
          <p:cNvPr id="11" name="عنصر نائب لرقم الشريحة 10">
            <a:extLst>
              <a:ext uri="{FF2B5EF4-FFF2-40B4-BE49-F238E27FC236}">
                <a16:creationId xmlns:a16="http://schemas.microsoft.com/office/drawing/2014/main" id="{25DF04DA-F08D-44D5-940D-E5B2B683F89B}"/>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25</a:t>
            </a:r>
          </a:p>
        </p:txBody>
      </p:sp>
    </p:spTree>
    <p:extLst>
      <p:ext uri="{BB962C8B-B14F-4D97-AF65-F5344CB8AC3E}">
        <p14:creationId xmlns:p14="http://schemas.microsoft.com/office/powerpoint/2010/main" val="661725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6127E778-3591-4D7B-8C7B-7F552A67F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563" y="0"/>
            <a:ext cx="11062873" cy="10287000"/>
          </a:xfrm>
          <a:prstGeom prst="rect">
            <a:avLst/>
          </a:prstGeom>
        </p:spPr>
      </p:pic>
    </p:spTree>
    <p:extLst>
      <p:ext uri="{BB962C8B-B14F-4D97-AF65-F5344CB8AC3E}">
        <p14:creationId xmlns:p14="http://schemas.microsoft.com/office/powerpoint/2010/main" val="72746000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E89BD0F0-D689-4363-979D-056C4F198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7845" y="3087425"/>
            <a:ext cx="8463482" cy="4112150"/>
          </a:xfrm>
          <a:prstGeom prst="rect">
            <a:avLst/>
          </a:prstGeom>
        </p:spPr>
      </p:pic>
      <p:sp>
        <p:nvSpPr>
          <p:cNvPr id="23" name="TextBox 3">
            <a:extLst>
              <a:ext uri="{FF2B5EF4-FFF2-40B4-BE49-F238E27FC236}">
                <a16:creationId xmlns:a16="http://schemas.microsoft.com/office/drawing/2014/main" id="{100EDCB6-E238-4D9F-BFA8-5CA5D350B733}"/>
              </a:ext>
            </a:extLst>
          </p:cNvPr>
          <p:cNvSpPr txBox="1"/>
          <p:nvPr/>
        </p:nvSpPr>
        <p:spPr>
          <a:xfrm>
            <a:off x="2662371" y="1191039"/>
            <a:ext cx="3208343" cy="553998"/>
          </a:xfrm>
          <a:prstGeom prst="rect">
            <a:avLst/>
          </a:prstGeom>
        </p:spPr>
        <p:txBody>
          <a:bodyPr wrap="square" lIns="0" tIns="0" rIns="0" bIns="0" rtlCol="0" anchor="t">
            <a:spAutoFit/>
          </a:bodyPr>
          <a:lstStyle/>
          <a:p>
            <a:r>
              <a:rPr lang="en-US" sz="3600" dirty="0">
                <a:solidFill>
                  <a:srgbClr val="2B4B82"/>
                </a:solidFill>
                <a:cs typeface="Hacen Tunisia Bold"/>
              </a:rPr>
              <a:t>checkout   page</a:t>
            </a:r>
          </a:p>
        </p:txBody>
      </p:sp>
      <p:pic>
        <p:nvPicPr>
          <p:cNvPr id="9" name="صورة 8">
            <a:extLst>
              <a:ext uri="{FF2B5EF4-FFF2-40B4-BE49-F238E27FC236}">
                <a16:creationId xmlns:a16="http://schemas.microsoft.com/office/drawing/2014/main" id="{2A5E3B31-18BA-406C-BDF2-2EF844B9DE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69" y="2209800"/>
            <a:ext cx="8419587" cy="5867400"/>
          </a:xfrm>
          <a:prstGeom prst="rect">
            <a:avLst/>
          </a:prstGeom>
        </p:spPr>
      </p:pic>
      <p:sp>
        <p:nvSpPr>
          <p:cNvPr id="29" name="TextBox 3">
            <a:extLst>
              <a:ext uri="{FF2B5EF4-FFF2-40B4-BE49-F238E27FC236}">
                <a16:creationId xmlns:a16="http://schemas.microsoft.com/office/drawing/2014/main" id="{9B8E153A-239D-4FFA-9279-C4CA1F75546E}"/>
              </a:ext>
            </a:extLst>
          </p:cNvPr>
          <p:cNvSpPr txBox="1"/>
          <p:nvPr/>
        </p:nvSpPr>
        <p:spPr>
          <a:xfrm>
            <a:off x="12420600" y="1191039"/>
            <a:ext cx="2837972" cy="553998"/>
          </a:xfrm>
          <a:prstGeom prst="rect">
            <a:avLst/>
          </a:prstGeom>
        </p:spPr>
        <p:txBody>
          <a:bodyPr wrap="square" lIns="0" tIns="0" rIns="0" bIns="0" rtlCol="0" anchor="t">
            <a:spAutoFit/>
          </a:bodyPr>
          <a:lstStyle/>
          <a:p>
            <a:r>
              <a:rPr lang="en-US" sz="3600" dirty="0">
                <a:solidFill>
                  <a:srgbClr val="2B4B82"/>
                </a:solidFill>
                <a:cs typeface="Hacen Tunisia Bold"/>
              </a:rPr>
              <a:t>Orders  page</a:t>
            </a:r>
          </a:p>
        </p:txBody>
      </p:sp>
      <p:sp>
        <p:nvSpPr>
          <p:cNvPr id="14" name="عنصر نائب لرقم الشريحة 10">
            <a:extLst>
              <a:ext uri="{FF2B5EF4-FFF2-40B4-BE49-F238E27FC236}">
                <a16:creationId xmlns:a16="http://schemas.microsoft.com/office/drawing/2014/main" id="{C66266F1-5FD0-4CB9-B908-1A89CDC06969}"/>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26</a:t>
            </a:r>
          </a:p>
        </p:txBody>
      </p:sp>
    </p:spTree>
    <p:extLst>
      <p:ext uri="{BB962C8B-B14F-4D97-AF65-F5344CB8AC3E}">
        <p14:creationId xmlns:p14="http://schemas.microsoft.com/office/powerpoint/2010/main" val="33937154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4" name="TextBox 3">
            <a:extLst>
              <a:ext uri="{FF2B5EF4-FFF2-40B4-BE49-F238E27FC236}">
                <a16:creationId xmlns:a16="http://schemas.microsoft.com/office/drawing/2014/main" id="{A4212352-5BCF-43E1-9BDC-9C9E3169025A}"/>
              </a:ext>
            </a:extLst>
          </p:cNvPr>
          <p:cNvSpPr txBox="1"/>
          <p:nvPr/>
        </p:nvSpPr>
        <p:spPr>
          <a:xfrm>
            <a:off x="7315200" y="295591"/>
            <a:ext cx="3657600" cy="553998"/>
          </a:xfrm>
          <a:prstGeom prst="rect">
            <a:avLst/>
          </a:prstGeom>
        </p:spPr>
        <p:txBody>
          <a:bodyPr wrap="square" lIns="0" tIns="0" rIns="0" bIns="0" rtlCol="0" anchor="t">
            <a:spAutoFit/>
          </a:bodyPr>
          <a:lstStyle/>
          <a:p>
            <a:pPr algn="ctr"/>
            <a:r>
              <a:rPr lang="en-US" sz="3600" dirty="0">
                <a:solidFill>
                  <a:srgbClr val="2B4B82"/>
                </a:solidFill>
                <a:cs typeface="Hacen Tunisia Bold"/>
              </a:rPr>
              <a:t>Dashboard pages</a:t>
            </a:r>
          </a:p>
        </p:txBody>
      </p:sp>
      <p:pic>
        <p:nvPicPr>
          <p:cNvPr id="3" name="صورة 2">
            <a:extLst>
              <a:ext uri="{FF2B5EF4-FFF2-40B4-BE49-F238E27FC236}">
                <a16:creationId xmlns:a16="http://schemas.microsoft.com/office/drawing/2014/main" id="{45CB5693-4BEA-4EDB-ABCA-5E52B69227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984172"/>
            <a:ext cx="17068800" cy="9042024"/>
          </a:xfrm>
          <a:prstGeom prst="rect">
            <a:avLst/>
          </a:prstGeom>
        </p:spPr>
      </p:pic>
      <p:sp>
        <p:nvSpPr>
          <p:cNvPr id="13" name="عنصر نائب لرقم الشريحة 10">
            <a:extLst>
              <a:ext uri="{FF2B5EF4-FFF2-40B4-BE49-F238E27FC236}">
                <a16:creationId xmlns:a16="http://schemas.microsoft.com/office/drawing/2014/main" id="{FD1E9DCE-7E77-49D0-988C-4961A4E381B5}"/>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27</a:t>
            </a:r>
          </a:p>
        </p:txBody>
      </p:sp>
    </p:spTree>
    <p:extLst>
      <p:ext uri="{BB962C8B-B14F-4D97-AF65-F5344CB8AC3E}">
        <p14:creationId xmlns:p14="http://schemas.microsoft.com/office/powerpoint/2010/main" val="146846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8" name="TextBox 3">
            <a:extLst>
              <a:ext uri="{FF2B5EF4-FFF2-40B4-BE49-F238E27FC236}">
                <a16:creationId xmlns:a16="http://schemas.microsoft.com/office/drawing/2014/main" id="{3E5B8EC7-E566-4985-9C88-1112840C6107}"/>
              </a:ext>
            </a:extLst>
          </p:cNvPr>
          <p:cNvSpPr txBox="1"/>
          <p:nvPr/>
        </p:nvSpPr>
        <p:spPr>
          <a:xfrm>
            <a:off x="7048500" y="266700"/>
            <a:ext cx="4191000" cy="553998"/>
          </a:xfrm>
          <a:prstGeom prst="rect">
            <a:avLst/>
          </a:prstGeom>
        </p:spPr>
        <p:txBody>
          <a:bodyPr wrap="square" lIns="0" tIns="0" rIns="0" bIns="0" rtlCol="0" anchor="t">
            <a:spAutoFit/>
          </a:bodyPr>
          <a:lstStyle/>
          <a:p>
            <a:r>
              <a:rPr lang="en-US" sz="3600" dirty="0">
                <a:solidFill>
                  <a:srgbClr val="2B4B82"/>
                </a:solidFill>
                <a:cs typeface="Hacen Tunisia Bold"/>
              </a:rPr>
              <a:t>Categories pages</a:t>
            </a:r>
          </a:p>
        </p:txBody>
      </p:sp>
      <p:pic>
        <p:nvPicPr>
          <p:cNvPr id="28" name="صورة 27">
            <a:extLst>
              <a:ext uri="{FF2B5EF4-FFF2-40B4-BE49-F238E27FC236}">
                <a16:creationId xmlns:a16="http://schemas.microsoft.com/office/drawing/2014/main" id="{92D9B469-F1C9-40F9-9570-87ABD77F9B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0" y="1067520"/>
            <a:ext cx="8652954" cy="5295180"/>
          </a:xfrm>
          <a:prstGeom prst="rect">
            <a:avLst/>
          </a:prstGeom>
        </p:spPr>
      </p:pic>
      <p:pic>
        <p:nvPicPr>
          <p:cNvPr id="31" name="صورة 30">
            <a:extLst>
              <a:ext uri="{FF2B5EF4-FFF2-40B4-BE49-F238E27FC236}">
                <a16:creationId xmlns:a16="http://schemas.microsoft.com/office/drawing/2014/main" id="{C2D73E64-9514-40E1-8A90-B86CBD53F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785" y="1049298"/>
            <a:ext cx="8652953" cy="5313402"/>
          </a:xfrm>
          <a:prstGeom prst="rect">
            <a:avLst/>
          </a:prstGeom>
        </p:spPr>
      </p:pic>
      <p:pic>
        <p:nvPicPr>
          <p:cNvPr id="33" name="صورة 32">
            <a:extLst>
              <a:ext uri="{FF2B5EF4-FFF2-40B4-BE49-F238E27FC236}">
                <a16:creationId xmlns:a16="http://schemas.microsoft.com/office/drawing/2014/main" id="{441A2CBE-1C5D-4842-B932-A15764B839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9373" y="6497423"/>
            <a:ext cx="9529254" cy="3522877"/>
          </a:xfrm>
          <a:prstGeom prst="rect">
            <a:avLst/>
          </a:prstGeom>
        </p:spPr>
      </p:pic>
      <p:sp>
        <p:nvSpPr>
          <p:cNvPr id="11" name="عنصر نائب لرقم الشريحة 10">
            <a:extLst>
              <a:ext uri="{FF2B5EF4-FFF2-40B4-BE49-F238E27FC236}">
                <a16:creationId xmlns:a16="http://schemas.microsoft.com/office/drawing/2014/main" id="{3138067B-0C2E-40F3-B03C-1E142CCAC467}"/>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28</a:t>
            </a:r>
          </a:p>
        </p:txBody>
      </p:sp>
    </p:spTree>
    <p:extLst>
      <p:ext uri="{BB962C8B-B14F-4D97-AF65-F5344CB8AC3E}">
        <p14:creationId xmlns:p14="http://schemas.microsoft.com/office/powerpoint/2010/main" val="2369385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8" name="TextBox 3">
            <a:extLst>
              <a:ext uri="{FF2B5EF4-FFF2-40B4-BE49-F238E27FC236}">
                <a16:creationId xmlns:a16="http://schemas.microsoft.com/office/drawing/2014/main" id="{3E5B8EC7-E566-4985-9C88-1112840C6107}"/>
              </a:ext>
            </a:extLst>
          </p:cNvPr>
          <p:cNvSpPr txBox="1"/>
          <p:nvPr/>
        </p:nvSpPr>
        <p:spPr>
          <a:xfrm>
            <a:off x="7620000" y="343374"/>
            <a:ext cx="4191000" cy="553998"/>
          </a:xfrm>
          <a:prstGeom prst="rect">
            <a:avLst/>
          </a:prstGeom>
        </p:spPr>
        <p:txBody>
          <a:bodyPr wrap="square" lIns="0" tIns="0" rIns="0" bIns="0" rtlCol="0" anchor="t">
            <a:spAutoFit/>
          </a:bodyPr>
          <a:lstStyle/>
          <a:p>
            <a:r>
              <a:rPr lang="en-US" sz="3600" dirty="0">
                <a:solidFill>
                  <a:srgbClr val="2B4B82"/>
                </a:solidFill>
                <a:cs typeface="Hacen Tunisia Bold"/>
              </a:rPr>
              <a:t>Products pages</a:t>
            </a:r>
          </a:p>
        </p:txBody>
      </p:sp>
      <p:pic>
        <p:nvPicPr>
          <p:cNvPr id="6" name="صورة 5">
            <a:extLst>
              <a:ext uri="{FF2B5EF4-FFF2-40B4-BE49-F238E27FC236}">
                <a16:creationId xmlns:a16="http://schemas.microsoft.com/office/drawing/2014/main" id="{087D8198-E027-4286-BEBF-7CBB72D9A2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4818462"/>
            <a:ext cx="6553199" cy="5058250"/>
          </a:xfrm>
          <a:prstGeom prst="rect">
            <a:avLst/>
          </a:prstGeom>
        </p:spPr>
      </p:pic>
      <p:pic>
        <p:nvPicPr>
          <p:cNvPr id="9" name="صورة 8">
            <a:extLst>
              <a:ext uri="{FF2B5EF4-FFF2-40B4-BE49-F238E27FC236}">
                <a16:creationId xmlns:a16="http://schemas.microsoft.com/office/drawing/2014/main" id="{35DDC5B9-EDEE-41CF-829D-AE170B5830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00" y="1065723"/>
            <a:ext cx="8300834" cy="8810989"/>
          </a:xfrm>
          <a:prstGeom prst="rect">
            <a:avLst/>
          </a:prstGeom>
        </p:spPr>
      </p:pic>
      <p:pic>
        <p:nvPicPr>
          <p:cNvPr id="12" name="صورة 11">
            <a:extLst>
              <a:ext uri="{FF2B5EF4-FFF2-40B4-BE49-F238E27FC236}">
                <a16:creationId xmlns:a16="http://schemas.microsoft.com/office/drawing/2014/main" id="{E312C449-6E52-49A1-9478-080B288182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343374"/>
            <a:ext cx="6553199" cy="4351734"/>
          </a:xfrm>
          <a:prstGeom prst="rect">
            <a:avLst/>
          </a:prstGeom>
        </p:spPr>
      </p:pic>
      <p:sp>
        <p:nvSpPr>
          <p:cNvPr id="10" name="عنصر نائب لرقم الشريحة 10">
            <a:extLst>
              <a:ext uri="{FF2B5EF4-FFF2-40B4-BE49-F238E27FC236}">
                <a16:creationId xmlns:a16="http://schemas.microsoft.com/office/drawing/2014/main" id="{77740F47-D247-4A38-A973-F9BE3B6D2651}"/>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29</a:t>
            </a:r>
          </a:p>
        </p:txBody>
      </p:sp>
    </p:spTree>
    <p:extLst>
      <p:ext uri="{BB962C8B-B14F-4D97-AF65-F5344CB8AC3E}">
        <p14:creationId xmlns:p14="http://schemas.microsoft.com/office/powerpoint/2010/main" val="911443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4" name="TextBox 3">
            <a:extLst>
              <a:ext uri="{FF2B5EF4-FFF2-40B4-BE49-F238E27FC236}">
                <a16:creationId xmlns:a16="http://schemas.microsoft.com/office/drawing/2014/main" id="{A4212352-5BCF-43E1-9BDC-9C9E3169025A}"/>
              </a:ext>
            </a:extLst>
          </p:cNvPr>
          <p:cNvSpPr txBox="1"/>
          <p:nvPr/>
        </p:nvSpPr>
        <p:spPr>
          <a:xfrm>
            <a:off x="7315200" y="235705"/>
            <a:ext cx="3657600" cy="553998"/>
          </a:xfrm>
          <a:prstGeom prst="rect">
            <a:avLst/>
          </a:prstGeom>
        </p:spPr>
        <p:txBody>
          <a:bodyPr wrap="square" lIns="0" tIns="0" rIns="0" bIns="0" rtlCol="0" anchor="t">
            <a:spAutoFit/>
          </a:bodyPr>
          <a:lstStyle/>
          <a:p>
            <a:pPr algn="ctr"/>
            <a:r>
              <a:rPr lang="en-US" sz="3600" dirty="0">
                <a:solidFill>
                  <a:srgbClr val="2B4B82"/>
                </a:solidFill>
                <a:cs typeface="Hacen Tunisia Bold"/>
              </a:rPr>
              <a:t>Users pages</a:t>
            </a:r>
          </a:p>
        </p:txBody>
      </p:sp>
      <p:pic>
        <p:nvPicPr>
          <p:cNvPr id="3" name="صورة 2">
            <a:extLst>
              <a:ext uri="{FF2B5EF4-FFF2-40B4-BE49-F238E27FC236}">
                <a16:creationId xmlns:a16="http://schemas.microsoft.com/office/drawing/2014/main" id="{3FAACB69-CEA8-4526-8382-2D2FEB9749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6287" y="6388752"/>
            <a:ext cx="9455426" cy="3358215"/>
          </a:xfrm>
          <a:prstGeom prst="rect">
            <a:avLst/>
          </a:prstGeom>
        </p:spPr>
      </p:pic>
      <p:pic>
        <p:nvPicPr>
          <p:cNvPr id="5" name="صورة 4">
            <a:extLst>
              <a:ext uri="{FF2B5EF4-FFF2-40B4-BE49-F238E27FC236}">
                <a16:creationId xmlns:a16="http://schemas.microsoft.com/office/drawing/2014/main" id="{730C1E95-B9AF-4E49-851C-8E9977197B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539" y="1043579"/>
            <a:ext cx="7321077" cy="5025615"/>
          </a:xfrm>
          <a:prstGeom prst="rect">
            <a:avLst/>
          </a:prstGeom>
        </p:spPr>
      </p:pic>
      <p:pic>
        <p:nvPicPr>
          <p:cNvPr id="7" name="صورة 6">
            <a:extLst>
              <a:ext uri="{FF2B5EF4-FFF2-40B4-BE49-F238E27FC236}">
                <a16:creationId xmlns:a16="http://schemas.microsoft.com/office/drawing/2014/main" id="{AB83E0DE-B9DE-41A5-8E47-71A20EDCA1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2386" y="1151517"/>
            <a:ext cx="7291261" cy="4910208"/>
          </a:xfrm>
          <a:prstGeom prst="rect">
            <a:avLst/>
          </a:prstGeom>
        </p:spPr>
      </p:pic>
      <p:sp>
        <p:nvSpPr>
          <p:cNvPr id="11" name="عنصر نائب لرقم الشريحة 10">
            <a:extLst>
              <a:ext uri="{FF2B5EF4-FFF2-40B4-BE49-F238E27FC236}">
                <a16:creationId xmlns:a16="http://schemas.microsoft.com/office/drawing/2014/main" id="{289DAA70-1328-4766-8D1C-179B0555D59E}"/>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30</a:t>
            </a:r>
          </a:p>
        </p:txBody>
      </p:sp>
    </p:spTree>
    <p:extLst>
      <p:ext uri="{BB962C8B-B14F-4D97-AF65-F5344CB8AC3E}">
        <p14:creationId xmlns:p14="http://schemas.microsoft.com/office/powerpoint/2010/main" val="2836885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4" name="TextBox 3">
            <a:extLst>
              <a:ext uri="{FF2B5EF4-FFF2-40B4-BE49-F238E27FC236}">
                <a16:creationId xmlns:a16="http://schemas.microsoft.com/office/drawing/2014/main" id="{A4212352-5BCF-43E1-9BDC-9C9E3169025A}"/>
              </a:ext>
            </a:extLst>
          </p:cNvPr>
          <p:cNvSpPr txBox="1"/>
          <p:nvPr/>
        </p:nvSpPr>
        <p:spPr>
          <a:xfrm>
            <a:off x="7315200" y="1257300"/>
            <a:ext cx="3657600" cy="553998"/>
          </a:xfrm>
          <a:prstGeom prst="rect">
            <a:avLst/>
          </a:prstGeom>
        </p:spPr>
        <p:txBody>
          <a:bodyPr wrap="square" lIns="0" tIns="0" rIns="0" bIns="0" rtlCol="0" anchor="t">
            <a:spAutoFit/>
          </a:bodyPr>
          <a:lstStyle/>
          <a:p>
            <a:pPr algn="ctr"/>
            <a:r>
              <a:rPr lang="en-US" sz="3600" dirty="0">
                <a:solidFill>
                  <a:srgbClr val="2B4B82"/>
                </a:solidFill>
                <a:cs typeface="Hacen Tunisia Bold"/>
              </a:rPr>
              <a:t>Orders pages</a:t>
            </a:r>
          </a:p>
        </p:txBody>
      </p:sp>
      <p:pic>
        <p:nvPicPr>
          <p:cNvPr id="21" name="صورة 20">
            <a:extLst>
              <a:ext uri="{FF2B5EF4-FFF2-40B4-BE49-F238E27FC236}">
                <a16:creationId xmlns:a16="http://schemas.microsoft.com/office/drawing/2014/main" id="{3B1E4987-5F1A-4E13-B794-3A914C1D1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58007"/>
            <a:ext cx="8991600" cy="5970985"/>
          </a:xfrm>
          <a:prstGeom prst="rect">
            <a:avLst/>
          </a:prstGeom>
        </p:spPr>
      </p:pic>
      <p:pic>
        <p:nvPicPr>
          <p:cNvPr id="26" name="صورة 25">
            <a:extLst>
              <a:ext uri="{FF2B5EF4-FFF2-40B4-BE49-F238E27FC236}">
                <a16:creationId xmlns:a16="http://schemas.microsoft.com/office/drawing/2014/main" id="{239111B7-CD5B-474E-B077-77A9FDD2D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0" y="2158006"/>
            <a:ext cx="8991600" cy="5970985"/>
          </a:xfrm>
          <a:prstGeom prst="rect">
            <a:avLst/>
          </a:prstGeom>
        </p:spPr>
      </p:pic>
      <p:sp>
        <p:nvSpPr>
          <p:cNvPr id="14" name="عنصر نائب لرقم الشريحة 10">
            <a:extLst>
              <a:ext uri="{FF2B5EF4-FFF2-40B4-BE49-F238E27FC236}">
                <a16:creationId xmlns:a16="http://schemas.microsoft.com/office/drawing/2014/main" id="{F35B3DB8-B284-448C-9766-C54D2CBBB775}"/>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31</a:t>
            </a:r>
          </a:p>
        </p:txBody>
      </p:sp>
    </p:spTree>
    <p:extLst>
      <p:ext uri="{BB962C8B-B14F-4D97-AF65-F5344CB8AC3E}">
        <p14:creationId xmlns:p14="http://schemas.microsoft.com/office/powerpoint/2010/main" val="19274945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6" name="Freeform 6"/>
          <p:cNvSpPr/>
          <p:nvPr/>
        </p:nvSpPr>
        <p:spPr>
          <a:xfrm flipH="1">
            <a:off x="14401800" y="8011465"/>
            <a:ext cx="4338720" cy="2713672"/>
          </a:xfrm>
          <a:custGeom>
            <a:avLst/>
            <a:gdLst/>
            <a:ahLst/>
            <a:cxnLst/>
            <a:rect l="l" t="t" r="r" b="b"/>
            <a:pathLst>
              <a:path w="4338720" h="2713672">
                <a:moveTo>
                  <a:pt x="4338720" y="0"/>
                </a:moveTo>
                <a:lnTo>
                  <a:pt x="0" y="0"/>
                </a:lnTo>
                <a:lnTo>
                  <a:pt x="0" y="2713671"/>
                </a:lnTo>
                <a:lnTo>
                  <a:pt x="4338720" y="2713671"/>
                </a:lnTo>
                <a:lnTo>
                  <a:pt x="433872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533400" y="3237359"/>
            <a:ext cx="5715000" cy="6438900"/>
            <a:chOff x="0" y="104775"/>
            <a:chExt cx="9750289" cy="6247768"/>
          </a:xfrm>
        </p:grpSpPr>
        <p:sp>
          <p:nvSpPr>
            <p:cNvPr id="3" name="TextBox 3"/>
            <p:cNvSpPr txBox="1"/>
            <p:nvPr/>
          </p:nvSpPr>
          <p:spPr>
            <a:xfrm>
              <a:off x="0" y="104775"/>
              <a:ext cx="9750289" cy="1232646"/>
            </a:xfrm>
            <a:prstGeom prst="rect">
              <a:avLst/>
            </a:prstGeom>
          </p:spPr>
          <p:txBody>
            <a:bodyPr lIns="0" tIns="0" rIns="0" bIns="0" rtlCol="0" anchor="t">
              <a:spAutoFit/>
            </a:bodyPr>
            <a:lstStyle/>
            <a:p>
              <a:pPr algn="ctr">
                <a:lnSpc>
                  <a:spcPts val="7519"/>
                </a:lnSpc>
              </a:pPr>
              <a:r>
                <a:rPr lang="en-US" sz="6000" dirty="0">
                  <a:solidFill>
                    <a:srgbClr val="2B4B82"/>
                  </a:solidFill>
                  <a:cs typeface="Hacen Tunisia"/>
                </a:rPr>
                <a:t>Objectives</a:t>
              </a:r>
            </a:p>
          </p:txBody>
        </p:sp>
        <p:sp>
          <p:nvSpPr>
            <p:cNvPr id="4" name="TextBox 4"/>
            <p:cNvSpPr txBox="1"/>
            <p:nvPr/>
          </p:nvSpPr>
          <p:spPr>
            <a:xfrm>
              <a:off x="0" y="1660660"/>
              <a:ext cx="9750289" cy="4691883"/>
            </a:xfrm>
            <a:prstGeom prst="rect">
              <a:avLst/>
            </a:prstGeom>
          </p:spPr>
          <p:txBody>
            <a:bodyPr lIns="0" tIns="0" rIns="0" bIns="0" rtlCol="0" anchor="t">
              <a:spAutoFit/>
            </a:bodyPr>
            <a:lstStyle/>
            <a:p>
              <a:pPr>
                <a:lnSpc>
                  <a:spcPts val="4620"/>
                </a:lnSpc>
              </a:pPr>
              <a:r>
                <a:rPr lang="en-US" sz="3300" dirty="0">
                  <a:solidFill>
                    <a:srgbClr val="2B4B82"/>
                  </a:solidFill>
                  <a:latin typeface="Hacen Tunisia Light"/>
                  <a:cs typeface="Hacen Tunisia Light"/>
                </a:rPr>
                <a:t>Expand customer base:</a:t>
              </a:r>
            </a:p>
            <a:p>
              <a:pPr>
                <a:lnSpc>
                  <a:spcPts val="4620"/>
                </a:lnSpc>
              </a:pPr>
              <a:r>
                <a:rPr lang="en-US" sz="3300" dirty="0">
                  <a:solidFill>
                    <a:srgbClr val="2B4B82"/>
                  </a:solidFill>
                  <a:latin typeface="Hacen Tunisia Light"/>
                  <a:cs typeface="Hacen Tunisia Light"/>
                </a:rPr>
                <a:t>Reach new countries and languages.</a:t>
              </a:r>
            </a:p>
            <a:p>
              <a:pPr>
                <a:lnSpc>
                  <a:spcPts val="4620"/>
                </a:lnSpc>
              </a:pPr>
              <a:r>
                <a:rPr lang="en-US" sz="3300" dirty="0">
                  <a:solidFill>
                    <a:srgbClr val="2B4B82"/>
                  </a:solidFill>
                  <a:latin typeface="Hacen Tunisia Light"/>
                  <a:cs typeface="Hacen Tunisia Light"/>
                </a:rPr>
                <a:t>Offer a wider range of products and services to meet customer needs.</a:t>
              </a:r>
            </a:p>
            <a:p>
              <a:pPr>
                <a:lnSpc>
                  <a:spcPts val="4620"/>
                </a:lnSpc>
              </a:pPr>
              <a:r>
                <a:rPr lang="en-US" sz="3300" dirty="0">
                  <a:solidFill>
                    <a:srgbClr val="2B4B82"/>
                  </a:solidFill>
                  <a:latin typeface="Hacen Tunisia Light"/>
                  <a:cs typeface="Hacen Tunisia Light"/>
                </a:rPr>
                <a:t>Enhance user experience for improved usability.</a:t>
              </a:r>
            </a:p>
          </p:txBody>
        </p:sp>
      </p:grpSp>
      <p:sp>
        <p:nvSpPr>
          <p:cNvPr id="5" name="Freeform 5"/>
          <p:cNvSpPr/>
          <p:nvPr/>
        </p:nvSpPr>
        <p:spPr>
          <a:xfrm flipH="1">
            <a:off x="13335000" y="-941905"/>
            <a:ext cx="7411325" cy="4635447"/>
          </a:xfrm>
          <a:custGeom>
            <a:avLst/>
            <a:gdLst/>
            <a:ahLst/>
            <a:cxnLst/>
            <a:rect l="l" t="t" r="r" b="b"/>
            <a:pathLst>
              <a:path w="7411325" h="4635447">
                <a:moveTo>
                  <a:pt x="7411325" y="0"/>
                </a:moveTo>
                <a:lnTo>
                  <a:pt x="0" y="0"/>
                </a:lnTo>
                <a:lnTo>
                  <a:pt x="0" y="4635447"/>
                </a:lnTo>
                <a:lnTo>
                  <a:pt x="7411325" y="4635447"/>
                </a:lnTo>
                <a:lnTo>
                  <a:pt x="741132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5250974" y="8339601"/>
            <a:ext cx="3289448" cy="2057400"/>
          </a:xfrm>
          <a:custGeom>
            <a:avLst/>
            <a:gdLst/>
            <a:ahLst/>
            <a:cxnLst/>
            <a:rect l="l" t="t" r="r" b="b"/>
            <a:pathLst>
              <a:path w="3289448" h="2057400">
                <a:moveTo>
                  <a:pt x="3289448" y="0"/>
                </a:moveTo>
                <a:lnTo>
                  <a:pt x="0" y="0"/>
                </a:lnTo>
                <a:lnTo>
                  <a:pt x="0" y="2057400"/>
                </a:lnTo>
                <a:lnTo>
                  <a:pt x="3289448" y="2057400"/>
                </a:lnTo>
                <a:lnTo>
                  <a:pt x="328944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H="1">
            <a:off x="26504" y="-15305"/>
            <a:ext cx="3289448" cy="2057400"/>
          </a:xfrm>
          <a:custGeom>
            <a:avLst/>
            <a:gdLst/>
            <a:ahLst/>
            <a:cxnLst/>
            <a:rect l="l" t="t" r="r" b="b"/>
            <a:pathLst>
              <a:path w="3289448" h="2057400">
                <a:moveTo>
                  <a:pt x="3289448" y="0"/>
                </a:moveTo>
                <a:lnTo>
                  <a:pt x="0" y="0"/>
                </a:lnTo>
                <a:lnTo>
                  <a:pt x="0" y="2057400"/>
                </a:lnTo>
                <a:lnTo>
                  <a:pt x="3289448" y="2057400"/>
                </a:lnTo>
                <a:lnTo>
                  <a:pt x="328944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2">
            <a:extLst>
              <a:ext uri="{FF2B5EF4-FFF2-40B4-BE49-F238E27FC236}">
                <a16:creationId xmlns:a16="http://schemas.microsoft.com/office/drawing/2014/main" id="{237FE8BA-EBD1-4EC1-8B2F-10354C091F0E}"/>
              </a:ext>
            </a:extLst>
          </p:cNvPr>
          <p:cNvGrpSpPr/>
          <p:nvPr/>
        </p:nvGrpSpPr>
        <p:grpSpPr>
          <a:xfrm>
            <a:off x="1447800" y="205286"/>
            <a:ext cx="15849600" cy="3491310"/>
            <a:chOff x="-237777" y="780520"/>
            <a:chExt cx="9750289" cy="4655081"/>
          </a:xfrm>
        </p:grpSpPr>
        <p:sp>
          <p:nvSpPr>
            <p:cNvPr id="11" name="TextBox 3">
              <a:extLst>
                <a:ext uri="{FF2B5EF4-FFF2-40B4-BE49-F238E27FC236}">
                  <a16:creationId xmlns:a16="http://schemas.microsoft.com/office/drawing/2014/main" id="{02680B24-17A7-4D58-A66A-A5887593647E}"/>
                </a:ext>
              </a:extLst>
            </p:cNvPr>
            <p:cNvSpPr txBox="1"/>
            <p:nvPr/>
          </p:nvSpPr>
          <p:spPr>
            <a:xfrm>
              <a:off x="2870591" y="780520"/>
              <a:ext cx="3533552" cy="1322927"/>
            </a:xfrm>
            <a:prstGeom prst="rect">
              <a:avLst/>
            </a:prstGeom>
          </p:spPr>
          <p:txBody>
            <a:bodyPr wrap="square" lIns="0" tIns="0" rIns="0" bIns="0" rtlCol="0" anchor="t">
              <a:spAutoFit/>
            </a:bodyPr>
            <a:lstStyle/>
            <a:p>
              <a:pPr>
                <a:lnSpc>
                  <a:spcPts val="7519"/>
                </a:lnSpc>
              </a:pPr>
              <a:r>
                <a:rPr lang="en-US" sz="8000" dirty="0">
                  <a:solidFill>
                    <a:srgbClr val="2B4B82"/>
                  </a:solidFill>
                  <a:cs typeface="Hacen Tunisia"/>
                </a:rPr>
                <a:t>Future Scope </a:t>
              </a:r>
            </a:p>
          </p:txBody>
        </p:sp>
        <p:sp>
          <p:nvSpPr>
            <p:cNvPr id="12" name="TextBox 4">
              <a:extLst>
                <a:ext uri="{FF2B5EF4-FFF2-40B4-BE49-F238E27FC236}">
                  <a16:creationId xmlns:a16="http://schemas.microsoft.com/office/drawing/2014/main" id="{057DD337-6C86-422F-84B2-61E326470F03}"/>
                </a:ext>
              </a:extLst>
            </p:cNvPr>
            <p:cNvSpPr txBox="1"/>
            <p:nvPr/>
          </p:nvSpPr>
          <p:spPr>
            <a:xfrm>
              <a:off x="-237777" y="3103338"/>
              <a:ext cx="9750289" cy="2332263"/>
            </a:xfrm>
            <a:prstGeom prst="rect">
              <a:avLst/>
            </a:prstGeom>
          </p:spPr>
          <p:txBody>
            <a:bodyPr lIns="0" tIns="0" rIns="0" bIns="0" rtlCol="0" anchor="t">
              <a:spAutoFit/>
            </a:bodyPr>
            <a:lstStyle/>
            <a:p>
              <a:pPr>
                <a:lnSpc>
                  <a:spcPts val="4620"/>
                </a:lnSpc>
              </a:pPr>
              <a:r>
                <a:rPr lang="en-US" sz="3300" dirty="0">
                  <a:solidFill>
                    <a:srgbClr val="2B4B82"/>
                  </a:solidFill>
                  <a:latin typeface="Hacen Tunisia Light"/>
                  <a:cs typeface="Hacen Tunisia Light"/>
                </a:rPr>
                <a:t>The e-commerce landscape is rapidly evolving, and IEM E-commerce must keep pace by embracing the latest trends and technologies.</a:t>
              </a:r>
            </a:p>
          </p:txBody>
        </p:sp>
      </p:grpSp>
      <p:grpSp>
        <p:nvGrpSpPr>
          <p:cNvPr id="13" name="Group 2">
            <a:extLst>
              <a:ext uri="{FF2B5EF4-FFF2-40B4-BE49-F238E27FC236}">
                <a16:creationId xmlns:a16="http://schemas.microsoft.com/office/drawing/2014/main" id="{76E7F22E-BD4F-4C03-AB45-97E42C5731B7}"/>
              </a:ext>
            </a:extLst>
          </p:cNvPr>
          <p:cNvGrpSpPr/>
          <p:nvPr/>
        </p:nvGrpSpPr>
        <p:grpSpPr>
          <a:xfrm>
            <a:off x="6324602" y="3278218"/>
            <a:ext cx="5715000" cy="5122395"/>
            <a:chOff x="0" y="104775"/>
            <a:chExt cx="9750289" cy="4970342"/>
          </a:xfrm>
        </p:grpSpPr>
        <p:sp>
          <p:nvSpPr>
            <p:cNvPr id="14" name="TextBox 3">
              <a:extLst>
                <a:ext uri="{FF2B5EF4-FFF2-40B4-BE49-F238E27FC236}">
                  <a16:creationId xmlns:a16="http://schemas.microsoft.com/office/drawing/2014/main" id="{B6EC2622-2307-492D-92E0-EEC0385BD92C}"/>
                </a:ext>
              </a:extLst>
            </p:cNvPr>
            <p:cNvSpPr txBox="1"/>
            <p:nvPr/>
          </p:nvSpPr>
          <p:spPr>
            <a:xfrm>
              <a:off x="0" y="104775"/>
              <a:ext cx="9750289" cy="897042"/>
            </a:xfrm>
            <a:prstGeom prst="rect">
              <a:avLst/>
            </a:prstGeom>
          </p:spPr>
          <p:txBody>
            <a:bodyPr lIns="0" tIns="0" rIns="0" bIns="0" rtlCol="0" anchor="t">
              <a:spAutoFit/>
            </a:bodyPr>
            <a:lstStyle/>
            <a:p>
              <a:pPr algn="ctr">
                <a:lnSpc>
                  <a:spcPts val="7519"/>
                </a:lnSpc>
              </a:pPr>
              <a:r>
                <a:rPr lang="en-US" sz="6000" dirty="0">
                  <a:solidFill>
                    <a:srgbClr val="2B4B82"/>
                  </a:solidFill>
                  <a:cs typeface="Hacen Tunisia"/>
                </a:rPr>
                <a:t>Boost sales</a:t>
              </a:r>
            </a:p>
          </p:txBody>
        </p:sp>
        <p:sp>
          <p:nvSpPr>
            <p:cNvPr id="15" name="TextBox 4">
              <a:extLst>
                <a:ext uri="{FF2B5EF4-FFF2-40B4-BE49-F238E27FC236}">
                  <a16:creationId xmlns:a16="http://schemas.microsoft.com/office/drawing/2014/main" id="{28BDD90F-3298-4755-9B10-D0293097B100}"/>
                </a:ext>
              </a:extLst>
            </p:cNvPr>
            <p:cNvSpPr txBox="1"/>
            <p:nvPr/>
          </p:nvSpPr>
          <p:spPr>
            <a:xfrm>
              <a:off x="0" y="1660660"/>
              <a:ext cx="9750289" cy="3414457"/>
            </a:xfrm>
            <a:prstGeom prst="rect">
              <a:avLst/>
            </a:prstGeom>
          </p:spPr>
          <p:txBody>
            <a:bodyPr lIns="0" tIns="0" rIns="0" bIns="0" rtlCol="0" anchor="t">
              <a:spAutoFit/>
            </a:bodyPr>
            <a:lstStyle/>
            <a:p>
              <a:pPr>
                <a:lnSpc>
                  <a:spcPts val="4620"/>
                </a:lnSpc>
              </a:pPr>
              <a:r>
                <a:rPr lang="en-US" sz="3300" dirty="0">
                  <a:solidFill>
                    <a:srgbClr val="2B4B82"/>
                  </a:solidFill>
                  <a:latin typeface="Hacen Tunisia Light"/>
                  <a:cs typeface="Hacen Tunisia Light"/>
                </a:rPr>
                <a:t> Strengthen marketing efforts to raise awareness.</a:t>
              </a:r>
            </a:p>
            <a:p>
              <a:pPr>
                <a:lnSpc>
                  <a:spcPts val="4620"/>
                </a:lnSpc>
              </a:pPr>
              <a:r>
                <a:rPr lang="en-US" sz="3300" dirty="0">
                  <a:solidFill>
                    <a:srgbClr val="2B4B82"/>
                  </a:solidFill>
                  <a:latin typeface="Hacen Tunisia Light"/>
                  <a:cs typeface="Hacen Tunisia Light"/>
                </a:rPr>
                <a:t>Implement attractive promotions and offers.</a:t>
              </a:r>
            </a:p>
            <a:p>
              <a:pPr>
                <a:lnSpc>
                  <a:spcPts val="4620"/>
                </a:lnSpc>
              </a:pPr>
              <a:r>
                <a:rPr lang="en-US" sz="3300" dirty="0">
                  <a:solidFill>
                    <a:srgbClr val="2B4B82"/>
                  </a:solidFill>
                  <a:latin typeface="Hacen Tunisia Light"/>
                  <a:cs typeface="Hacen Tunisia Light"/>
                </a:rPr>
                <a:t>Optimize the purchase journey for ease and speed.</a:t>
              </a:r>
            </a:p>
          </p:txBody>
        </p:sp>
      </p:grpSp>
      <p:grpSp>
        <p:nvGrpSpPr>
          <p:cNvPr id="16" name="Group 2">
            <a:extLst>
              <a:ext uri="{FF2B5EF4-FFF2-40B4-BE49-F238E27FC236}">
                <a16:creationId xmlns:a16="http://schemas.microsoft.com/office/drawing/2014/main" id="{98A4C9CA-01AC-4FC5-9B23-53B8B391663A}"/>
              </a:ext>
            </a:extLst>
          </p:cNvPr>
          <p:cNvGrpSpPr/>
          <p:nvPr/>
        </p:nvGrpSpPr>
        <p:grpSpPr>
          <a:xfrm>
            <a:off x="12162977" y="3189587"/>
            <a:ext cx="6125023" cy="6015619"/>
            <a:chOff x="-46376" y="97039"/>
            <a:chExt cx="9750289" cy="4788109"/>
          </a:xfrm>
        </p:grpSpPr>
        <p:sp>
          <p:nvSpPr>
            <p:cNvPr id="17" name="TextBox 3">
              <a:extLst>
                <a:ext uri="{FF2B5EF4-FFF2-40B4-BE49-F238E27FC236}">
                  <a16:creationId xmlns:a16="http://schemas.microsoft.com/office/drawing/2014/main" id="{B3375CD2-49C9-4B2C-B004-609B218C66CE}"/>
                </a:ext>
              </a:extLst>
            </p:cNvPr>
            <p:cNvSpPr txBox="1"/>
            <p:nvPr/>
          </p:nvSpPr>
          <p:spPr>
            <a:xfrm>
              <a:off x="279976" y="97039"/>
              <a:ext cx="9097582" cy="1469841"/>
            </a:xfrm>
            <a:prstGeom prst="rect">
              <a:avLst/>
            </a:prstGeom>
          </p:spPr>
          <p:txBody>
            <a:bodyPr wrap="square" lIns="0" tIns="0" rIns="0" bIns="0" rtlCol="0" anchor="t">
              <a:spAutoFit/>
            </a:bodyPr>
            <a:lstStyle/>
            <a:p>
              <a:pPr algn="ctr"/>
              <a:r>
                <a:rPr lang="en-US" sz="6000" dirty="0">
                  <a:solidFill>
                    <a:srgbClr val="2B4B82"/>
                  </a:solidFill>
                  <a:cs typeface="Hacen Tunisia"/>
                </a:rPr>
                <a:t>Enhance performance</a:t>
              </a:r>
            </a:p>
          </p:txBody>
        </p:sp>
        <p:sp>
          <p:nvSpPr>
            <p:cNvPr id="18" name="TextBox 4">
              <a:extLst>
                <a:ext uri="{FF2B5EF4-FFF2-40B4-BE49-F238E27FC236}">
                  <a16:creationId xmlns:a16="http://schemas.microsoft.com/office/drawing/2014/main" id="{2551FCB5-08A1-4ACD-A4BB-A67823212814}"/>
                </a:ext>
              </a:extLst>
            </p:cNvPr>
            <p:cNvSpPr txBox="1"/>
            <p:nvPr/>
          </p:nvSpPr>
          <p:spPr>
            <a:xfrm>
              <a:off x="-46376" y="2084284"/>
              <a:ext cx="9750289" cy="2800864"/>
            </a:xfrm>
            <a:prstGeom prst="rect">
              <a:avLst/>
            </a:prstGeom>
          </p:spPr>
          <p:txBody>
            <a:bodyPr lIns="0" tIns="0" rIns="0" bIns="0" rtlCol="0" anchor="t">
              <a:spAutoFit/>
            </a:bodyPr>
            <a:lstStyle/>
            <a:p>
              <a:pPr>
                <a:lnSpc>
                  <a:spcPts val="4620"/>
                </a:lnSpc>
              </a:pPr>
              <a:r>
                <a:rPr lang="en-US" sz="3300" dirty="0">
                  <a:solidFill>
                    <a:srgbClr val="2B4B82"/>
                  </a:solidFill>
                  <a:latin typeface="Hacen Tunisia Light"/>
                  <a:cs typeface="Hacen Tunisia Light"/>
                </a:rPr>
                <a:t>Improve website speed and responsiveness.</a:t>
              </a:r>
            </a:p>
            <a:p>
              <a:pPr>
                <a:lnSpc>
                  <a:spcPts val="4620"/>
                </a:lnSpc>
              </a:pPr>
              <a:r>
                <a:rPr lang="en-US" sz="3300" dirty="0">
                  <a:solidFill>
                    <a:srgbClr val="2B4B82"/>
                  </a:solidFill>
                  <a:latin typeface="Hacen Tunisia Light"/>
                  <a:cs typeface="Hacen Tunisia Light"/>
                </a:rPr>
                <a:t>Strengthen website security and data protection.</a:t>
              </a:r>
            </a:p>
            <a:p>
              <a:pPr>
                <a:lnSpc>
                  <a:spcPts val="4620"/>
                </a:lnSpc>
              </a:pPr>
              <a:r>
                <a:rPr lang="en-US" sz="3300" dirty="0">
                  <a:solidFill>
                    <a:srgbClr val="2B4B82"/>
                  </a:solidFill>
                  <a:latin typeface="Hacen Tunisia Light"/>
                  <a:cs typeface="Hacen Tunisia Light"/>
                </a:rPr>
                <a:t>Leverage analytics to gain deeper customer insights.</a:t>
              </a:r>
            </a:p>
          </p:txBody>
        </p:sp>
      </p:grpSp>
      <p:sp>
        <p:nvSpPr>
          <p:cNvPr id="23" name="عنصر نائب لرقم الشريحة 10">
            <a:extLst>
              <a:ext uri="{FF2B5EF4-FFF2-40B4-BE49-F238E27FC236}">
                <a16:creationId xmlns:a16="http://schemas.microsoft.com/office/drawing/2014/main" id="{7216E61F-F9AD-41FF-B953-9F9441C67415}"/>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32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6" name="Freeform 6"/>
          <p:cNvSpPr/>
          <p:nvPr/>
        </p:nvSpPr>
        <p:spPr>
          <a:xfrm flipH="1">
            <a:off x="14859000" y="8115300"/>
            <a:ext cx="4338720" cy="2713672"/>
          </a:xfrm>
          <a:custGeom>
            <a:avLst/>
            <a:gdLst/>
            <a:ahLst/>
            <a:cxnLst/>
            <a:rect l="l" t="t" r="r" b="b"/>
            <a:pathLst>
              <a:path w="4338720" h="2713672">
                <a:moveTo>
                  <a:pt x="4338720" y="0"/>
                </a:moveTo>
                <a:lnTo>
                  <a:pt x="0" y="0"/>
                </a:lnTo>
                <a:lnTo>
                  <a:pt x="0" y="2713671"/>
                </a:lnTo>
                <a:lnTo>
                  <a:pt x="4338720" y="2713671"/>
                </a:lnTo>
                <a:lnTo>
                  <a:pt x="433872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273851" y="3114134"/>
            <a:ext cx="5715000" cy="5712300"/>
            <a:chOff x="0" y="104775"/>
            <a:chExt cx="9750289" cy="5542736"/>
          </a:xfrm>
        </p:grpSpPr>
        <p:sp>
          <p:nvSpPr>
            <p:cNvPr id="3" name="TextBox 3"/>
            <p:cNvSpPr txBox="1"/>
            <p:nvPr/>
          </p:nvSpPr>
          <p:spPr>
            <a:xfrm>
              <a:off x="0" y="104775"/>
              <a:ext cx="9750289" cy="897042"/>
            </a:xfrm>
            <a:prstGeom prst="rect">
              <a:avLst/>
            </a:prstGeom>
          </p:spPr>
          <p:txBody>
            <a:bodyPr lIns="0" tIns="0" rIns="0" bIns="0" rtlCol="0" anchor="t">
              <a:spAutoFit/>
            </a:bodyPr>
            <a:lstStyle/>
            <a:p>
              <a:pPr algn="ctr">
                <a:lnSpc>
                  <a:spcPts val="7519"/>
                </a:lnSpc>
              </a:pPr>
              <a:r>
                <a:rPr lang="en-US" sz="6000" dirty="0">
                  <a:solidFill>
                    <a:srgbClr val="2B4B82"/>
                  </a:solidFill>
                  <a:cs typeface="Hacen Tunisia"/>
                </a:rPr>
                <a:t>Initiatives</a:t>
              </a:r>
            </a:p>
          </p:txBody>
        </p:sp>
        <p:sp>
          <p:nvSpPr>
            <p:cNvPr id="4" name="TextBox 4"/>
            <p:cNvSpPr txBox="1"/>
            <p:nvPr/>
          </p:nvSpPr>
          <p:spPr>
            <a:xfrm>
              <a:off x="0" y="1660660"/>
              <a:ext cx="9750289" cy="3986851"/>
            </a:xfrm>
            <a:prstGeom prst="rect">
              <a:avLst/>
            </a:prstGeom>
          </p:spPr>
          <p:txBody>
            <a:bodyPr lIns="0" tIns="0" rIns="0" bIns="0" rtlCol="0" anchor="t">
              <a:spAutoFit/>
            </a:bodyPr>
            <a:lstStyle/>
            <a:p>
              <a:pPr>
                <a:lnSpc>
                  <a:spcPts val="4620"/>
                </a:lnSpc>
              </a:pPr>
              <a:r>
                <a:rPr lang="en-US" sz="3300" dirty="0">
                  <a:solidFill>
                    <a:srgbClr val="2B4B82"/>
                  </a:solidFill>
                  <a:latin typeface="Hacen Tunisia Light"/>
                  <a:cs typeface="Hacen Tunisia Light"/>
                </a:rPr>
                <a:t>Develop mobile apps:</a:t>
              </a:r>
            </a:p>
            <a:p>
              <a:pPr>
                <a:lnSpc>
                  <a:spcPts val="4620"/>
                </a:lnSpc>
              </a:pPr>
              <a:r>
                <a:rPr lang="en-US" sz="3300" dirty="0">
                  <a:solidFill>
                    <a:srgbClr val="2B4B82"/>
                  </a:solidFill>
                  <a:latin typeface="Hacen Tunisia Light"/>
                  <a:cs typeface="Hacen Tunisia Light"/>
                </a:rPr>
                <a:t>Create iOS and Android apps for seamless access.</a:t>
              </a:r>
            </a:p>
            <a:p>
              <a:pPr>
                <a:lnSpc>
                  <a:spcPts val="4620"/>
                </a:lnSpc>
              </a:pPr>
              <a:r>
                <a:rPr lang="en-US" sz="3300" dirty="0">
                  <a:solidFill>
                    <a:srgbClr val="2B4B82"/>
                  </a:solidFill>
                  <a:latin typeface="Hacen Tunisia Light"/>
                  <a:cs typeface="Hacen Tunisia Light"/>
                </a:rPr>
                <a:t>Enable mobile payments for convenience.</a:t>
              </a:r>
            </a:p>
            <a:p>
              <a:pPr>
                <a:lnSpc>
                  <a:spcPts val="4620"/>
                </a:lnSpc>
              </a:pPr>
              <a:r>
                <a:rPr lang="en-US" sz="3300" dirty="0">
                  <a:solidFill>
                    <a:srgbClr val="2B4B82"/>
                  </a:solidFill>
                  <a:latin typeface="Hacen Tunisia Light"/>
                  <a:cs typeface="Hacen Tunisia Light"/>
                </a:rPr>
                <a:t>Implement push notifications for engagement.</a:t>
              </a:r>
            </a:p>
          </p:txBody>
        </p:sp>
      </p:grpSp>
      <p:sp>
        <p:nvSpPr>
          <p:cNvPr id="5" name="Freeform 5"/>
          <p:cNvSpPr/>
          <p:nvPr/>
        </p:nvSpPr>
        <p:spPr>
          <a:xfrm flipH="1">
            <a:off x="12801600" y="-849906"/>
            <a:ext cx="7411325" cy="4635447"/>
          </a:xfrm>
          <a:custGeom>
            <a:avLst/>
            <a:gdLst/>
            <a:ahLst/>
            <a:cxnLst/>
            <a:rect l="l" t="t" r="r" b="b"/>
            <a:pathLst>
              <a:path w="7411325" h="4635447">
                <a:moveTo>
                  <a:pt x="7411325" y="0"/>
                </a:moveTo>
                <a:lnTo>
                  <a:pt x="0" y="0"/>
                </a:lnTo>
                <a:lnTo>
                  <a:pt x="0" y="4635447"/>
                </a:lnTo>
                <a:lnTo>
                  <a:pt x="7411325" y="4635447"/>
                </a:lnTo>
                <a:lnTo>
                  <a:pt x="74113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flipH="1">
            <a:off x="2921123" y="8322614"/>
            <a:ext cx="3289448" cy="2057400"/>
          </a:xfrm>
          <a:custGeom>
            <a:avLst/>
            <a:gdLst/>
            <a:ahLst/>
            <a:cxnLst/>
            <a:rect l="l" t="t" r="r" b="b"/>
            <a:pathLst>
              <a:path w="3289448" h="2057400">
                <a:moveTo>
                  <a:pt x="3289448" y="0"/>
                </a:moveTo>
                <a:lnTo>
                  <a:pt x="0" y="0"/>
                </a:lnTo>
                <a:lnTo>
                  <a:pt x="0" y="2057400"/>
                </a:lnTo>
                <a:lnTo>
                  <a:pt x="3289448" y="2057400"/>
                </a:lnTo>
                <a:lnTo>
                  <a:pt x="328944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H="1">
            <a:off x="533400" y="377735"/>
            <a:ext cx="3289448" cy="2057400"/>
          </a:xfrm>
          <a:custGeom>
            <a:avLst/>
            <a:gdLst/>
            <a:ahLst/>
            <a:cxnLst/>
            <a:rect l="l" t="t" r="r" b="b"/>
            <a:pathLst>
              <a:path w="3289448" h="2057400">
                <a:moveTo>
                  <a:pt x="3289448" y="0"/>
                </a:moveTo>
                <a:lnTo>
                  <a:pt x="0" y="0"/>
                </a:lnTo>
                <a:lnTo>
                  <a:pt x="0" y="2057400"/>
                </a:lnTo>
                <a:lnTo>
                  <a:pt x="3289448" y="2057400"/>
                </a:lnTo>
                <a:lnTo>
                  <a:pt x="328944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2">
            <a:extLst>
              <a:ext uri="{FF2B5EF4-FFF2-40B4-BE49-F238E27FC236}">
                <a16:creationId xmlns:a16="http://schemas.microsoft.com/office/drawing/2014/main" id="{76E7F22E-BD4F-4C03-AB45-97E42C5731B7}"/>
              </a:ext>
            </a:extLst>
          </p:cNvPr>
          <p:cNvGrpSpPr/>
          <p:nvPr/>
        </p:nvGrpSpPr>
        <p:grpSpPr>
          <a:xfrm>
            <a:off x="6056186" y="3114134"/>
            <a:ext cx="5869385" cy="6116142"/>
            <a:chOff x="-263394" y="104775"/>
            <a:chExt cx="10013683" cy="5934590"/>
          </a:xfrm>
        </p:grpSpPr>
        <p:sp>
          <p:nvSpPr>
            <p:cNvPr id="14" name="TextBox 3">
              <a:extLst>
                <a:ext uri="{FF2B5EF4-FFF2-40B4-BE49-F238E27FC236}">
                  <a16:creationId xmlns:a16="http://schemas.microsoft.com/office/drawing/2014/main" id="{B6EC2622-2307-492D-92E0-EEC0385BD92C}"/>
                </a:ext>
              </a:extLst>
            </p:cNvPr>
            <p:cNvSpPr txBox="1"/>
            <p:nvPr/>
          </p:nvSpPr>
          <p:spPr>
            <a:xfrm>
              <a:off x="0" y="104775"/>
              <a:ext cx="9750289" cy="1830294"/>
            </a:xfrm>
            <a:prstGeom prst="rect">
              <a:avLst/>
            </a:prstGeom>
          </p:spPr>
          <p:txBody>
            <a:bodyPr lIns="0" tIns="0" rIns="0" bIns="0" rtlCol="0" anchor="t">
              <a:spAutoFit/>
            </a:bodyPr>
            <a:lstStyle/>
            <a:p>
              <a:pPr algn="ctr">
                <a:lnSpc>
                  <a:spcPts val="7519"/>
                </a:lnSpc>
              </a:pPr>
              <a:r>
                <a:rPr lang="en-US" sz="4800" dirty="0">
                  <a:solidFill>
                    <a:srgbClr val="2B4B82"/>
                  </a:solidFill>
                  <a:cs typeface="Hacen Tunisia"/>
                </a:rPr>
                <a:t>Introduce new features</a:t>
              </a:r>
            </a:p>
          </p:txBody>
        </p:sp>
        <p:sp>
          <p:nvSpPr>
            <p:cNvPr id="15" name="TextBox 4">
              <a:extLst>
                <a:ext uri="{FF2B5EF4-FFF2-40B4-BE49-F238E27FC236}">
                  <a16:creationId xmlns:a16="http://schemas.microsoft.com/office/drawing/2014/main" id="{28BDD90F-3298-4755-9B10-D0293097B100}"/>
                </a:ext>
              </a:extLst>
            </p:cNvPr>
            <p:cNvSpPr txBox="1"/>
            <p:nvPr/>
          </p:nvSpPr>
          <p:spPr>
            <a:xfrm>
              <a:off x="-263394" y="2052514"/>
              <a:ext cx="9750289" cy="3986851"/>
            </a:xfrm>
            <a:prstGeom prst="rect">
              <a:avLst/>
            </a:prstGeom>
          </p:spPr>
          <p:txBody>
            <a:bodyPr lIns="0" tIns="0" rIns="0" bIns="0" rtlCol="0" anchor="t">
              <a:spAutoFit/>
            </a:bodyPr>
            <a:lstStyle/>
            <a:p>
              <a:pPr>
                <a:lnSpc>
                  <a:spcPts val="4620"/>
                </a:lnSpc>
              </a:pPr>
              <a:r>
                <a:rPr lang="en-US" sz="3300" dirty="0">
                  <a:solidFill>
                    <a:srgbClr val="2B4B82"/>
                  </a:solidFill>
                  <a:latin typeface="Hacen Tunisia Light"/>
                  <a:cs typeface="Hacen Tunisia Light"/>
                </a:rPr>
                <a:t>Integrate a product review system for valuable feedback.</a:t>
              </a:r>
            </a:p>
            <a:p>
              <a:pPr>
                <a:lnSpc>
                  <a:spcPts val="4620"/>
                </a:lnSpc>
              </a:pPr>
              <a:r>
                <a:rPr lang="en-US" sz="3300" dirty="0">
                  <a:solidFill>
                    <a:srgbClr val="2B4B82"/>
                  </a:solidFill>
                  <a:latin typeface="Hacen Tunisia Light"/>
                  <a:cs typeface="Hacen Tunisia Light"/>
                </a:rPr>
                <a:t>Implement product recommendation algorithms for personalization.</a:t>
              </a:r>
            </a:p>
            <a:p>
              <a:pPr>
                <a:lnSpc>
                  <a:spcPts val="4620"/>
                </a:lnSpc>
              </a:pPr>
              <a:r>
                <a:rPr lang="en-US" sz="3300" dirty="0">
                  <a:solidFill>
                    <a:srgbClr val="2B4B82"/>
                  </a:solidFill>
                  <a:latin typeface="Hacen Tunisia Light"/>
                  <a:cs typeface="Hacen Tunisia Light"/>
                </a:rPr>
                <a:t>Offer live chat support for real-time assistance.</a:t>
              </a:r>
            </a:p>
          </p:txBody>
        </p:sp>
      </p:grpSp>
      <p:grpSp>
        <p:nvGrpSpPr>
          <p:cNvPr id="16" name="Group 2">
            <a:extLst>
              <a:ext uri="{FF2B5EF4-FFF2-40B4-BE49-F238E27FC236}">
                <a16:creationId xmlns:a16="http://schemas.microsoft.com/office/drawing/2014/main" id="{98A4C9CA-01AC-4FC5-9B23-53B8B391663A}"/>
              </a:ext>
            </a:extLst>
          </p:cNvPr>
          <p:cNvGrpSpPr/>
          <p:nvPr/>
        </p:nvGrpSpPr>
        <p:grpSpPr>
          <a:xfrm>
            <a:off x="12299150" y="3219734"/>
            <a:ext cx="6125023" cy="5317866"/>
            <a:chOff x="-126970" y="97039"/>
            <a:chExt cx="9750289" cy="4232735"/>
          </a:xfrm>
        </p:grpSpPr>
        <p:sp>
          <p:nvSpPr>
            <p:cNvPr id="17" name="TextBox 3">
              <a:extLst>
                <a:ext uri="{FF2B5EF4-FFF2-40B4-BE49-F238E27FC236}">
                  <a16:creationId xmlns:a16="http://schemas.microsoft.com/office/drawing/2014/main" id="{B3375CD2-49C9-4B2C-B004-609B218C66CE}"/>
                </a:ext>
              </a:extLst>
            </p:cNvPr>
            <p:cNvSpPr txBox="1"/>
            <p:nvPr/>
          </p:nvSpPr>
          <p:spPr>
            <a:xfrm>
              <a:off x="279976" y="97039"/>
              <a:ext cx="9097582" cy="1077884"/>
            </a:xfrm>
            <a:prstGeom prst="rect">
              <a:avLst/>
            </a:prstGeom>
          </p:spPr>
          <p:txBody>
            <a:bodyPr wrap="square" lIns="0" tIns="0" rIns="0" bIns="0" rtlCol="0" anchor="t">
              <a:spAutoFit/>
            </a:bodyPr>
            <a:lstStyle/>
            <a:p>
              <a:pPr algn="ctr"/>
              <a:r>
                <a:rPr lang="en-US" sz="4400" dirty="0">
                  <a:solidFill>
                    <a:srgbClr val="2B4B82"/>
                  </a:solidFill>
                  <a:cs typeface="Hacen Tunisia"/>
                </a:rPr>
                <a:t>Focus on Search Engine Optimization (SEO):</a:t>
              </a:r>
            </a:p>
          </p:txBody>
        </p:sp>
        <p:sp>
          <p:nvSpPr>
            <p:cNvPr id="18" name="TextBox 4">
              <a:extLst>
                <a:ext uri="{FF2B5EF4-FFF2-40B4-BE49-F238E27FC236}">
                  <a16:creationId xmlns:a16="http://schemas.microsoft.com/office/drawing/2014/main" id="{2551FCB5-08A1-4ACD-A4BB-A67823212814}"/>
                </a:ext>
              </a:extLst>
            </p:cNvPr>
            <p:cNvSpPr txBox="1"/>
            <p:nvPr/>
          </p:nvSpPr>
          <p:spPr>
            <a:xfrm>
              <a:off x="-126970" y="1528910"/>
              <a:ext cx="9750289" cy="2800864"/>
            </a:xfrm>
            <a:prstGeom prst="rect">
              <a:avLst/>
            </a:prstGeom>
          </p:spPr>
          <p:txBody>
            <a:bodyPr lIns="0" tIns="0" rIns="0" bIns="0" rtlCol="0" anchor="t">
              <a:spAutoFit/>
            </a:bodyPr>
            <a:lstStyle/>
            <a:p>
              <a:pPr>
                <a:lnSpc>
                  <a:spcPts val="4620"/>
                </a:lnSpc>
              </a:pPr>
              <a:r>
                <a:rPr lang="en-US" sz="3300" dirty="0">
                  <a:solidFill>
                    <a:srgbClr val="2B4B82"/>
                  </a:solidFill>
                  <a:latin typeface="Hacen Tunisia Light"/>
                  <a:cs typeface="Hacen Tunisia Light"/>
                </a:rPr>
                <a:t>Optimize website content for relevant keywords.</a:t>
              </a:r>
            </a:p>
            <a:p>
              <a:pPr>
                <a:lnSpc>
                  <a:spcPts val="4620"/>
                </a:lnSpc>
              </a:pPr>
              <a:r>
                <a:rPr lang="en-US" sz="3300" dirty="0">
                  <a:solidFill>
                    <a:srgbClr val="2B4B82"/>
                  </a:solidFill>
                  <a:latin typeface="Hacen Tunisia Light"/>
                  <a:cs typeface="Hacen Tunisia Light"/>
                </a:rPr>
                <a:t>Build high-quality backlinks to improve ranking.</a:t>
              </a:r>
            </a:p>
            <a:p>
              <a:pPr>
                <a:lnSpc>
                  <a:spcPts val="4620"/>
                </a:lnSpc>
              </a:pPr>
              <a:r>
                <a:rPr lang="en-US" sz="3300" dirty="0">
                  <a:solidFill>
                    <a:srgbClr val="2B4B82"/>
                  </a:solidFill>
                  <a:latin typeface="Hacen Tunisia Light"/>
                  <a:cs typeface="Hacen Tunisia Light"/>
                </a:rPr>
                <a:t>Enhance website loading speed for performance.</a:t>
              </a:r>
            </a:p>
          </p:txBody>
        </p:sp>
      </p:grpSp>
      <p:sp>
        <p:nvSpPr>
          <p:cNvPr id="20" name="عنصر نائب لرقم الشريحة 10">
            <a:extLst>
              <a:ext uri="{FF2B5EF4-FFF2-40B4-BE49-F238E27FC236}">
                <a16:creationId xmlns:a16="http://schemas.microsoft.com/office/drawing/2014/main" id="{4631B17A-95A4-49D8-BF4B-725A85C7B164}"/>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33</a:t>
            </a:r>
          </a:p>
        </p:txBody>
      </p:sp>
    </p:spTree>
    <p:extLst>
      <p:ext uri="{BB962C8B-B14F-4D97-AF65-F5344CB8AC3E}">
        <p14:creationId xmlns:p14="http://schemas.microsoft.com/office/powerpoint/2010/main" val="372169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3527437" y="2110039"/>
            <a:ext cx="5715000" cy="5902900"/>
            <a:chOff x="0" y="104775"/>
            <a:chExt cx="9750289" cy="5119180"/>
          </a:xfrm>
        </p:grpSpPr>
        <p:sp>
          <p:nvSpPr>
            <p:cNvPr id="3" name="TextBox 3"/>
            <p:cNvSpPr txBox="1"/>
            <p:nvPr/>
          </p:nvSpPr>
          <p:spPr>
            <a:xfrm>
              <a:off x="0" y="104775"/>
              <a:ext cx="9750289" cy="1600591"/>
            </a:xfrm>
            <a:prstGeom prst="rect">
              <a:avLst/>
            </a:prstGeom>
          </p:spPr>
          <p:txBody>
            <a:bodyPr lIns="0" tIns="0" rIns="0" bIns="0" rtlCol="0" anchor="t">
              <a:spAutoFit/>
            </a:bodyPr>
            <a:lstStyle/>
            <a:p>
              <a:pPr algn="ctr">
                <a:lnSpc>
                  <a:spcPts val="7519"/>
                </a:lnSpc>
              </a:pPr>
              <a:r>
                <a:rPr lang="en-US" sz="4800" dirty="0">
                  <a:solidFill>
                    <a:srgbClr val="2B4B82"/>
                  </a:solidFill>
                  <a:cs typeface="Hacen Tunisia"/>
                </a:rPr>
                <a:t>Invest in digital marketing</a:t>
              </a:r>
            </a:p>
          </p:txBody>
        </p:sp>
        <p:sp>
          <p:nvSpPr>
            <p:cNvPr id="4" name="TextBox 4"/>
            <p:cNvSpPr txBox="1"/>
            <p:nvPr/>
          </p:nvSpPr>
          <p:spPr>
            <a:xfrm>
              <a:off x="0" y="1660660"/>
              <a:ext cx="9750289" cy="3563295"/>
            </a:xfrm>
            <a:prstGeom prst="rect">
              <a:avLst/>
            </a:prstGeom>
          </p:spPr>
          <p:txBody>
            <a:bodyPr lIns="0" tIns="0" rIns="0" bIns="0" rtlCol="0" anchor="t">
              <a:spAutoFit/>
            </a:bodyPr>
            <a:lstStyle/>
            <a:p>
              <a:pPr>
                <a:lnSpc>
                  <a:spcPts val="4620"/>
                </a:lnSpc>
              </a:pPr>
              <a:r>
                <a:rPr lang="en-US" sz="3300" dirty="0">
                  <a:solidFill>
                    <a:srgbClr val="2B4B82"/>
                  </a:solidFill>
                  <a:latin typeface="Hacen Tunisia Light"/>
                  <a:cs typeface="Hacen Tunisia Light"/>
                </a:rPr>
                <a:t>Run targeted ad campaigns on platforms like Facebook and Instagram.</a:t>
              </a:r>
            </a:p>
            <a:p>
              <a:pPr>
                <a:lnSpc>
                  <a:spcPts val="4620"/>
                </a:lnSpc>
              </a:pPr>
              <a:r>
                <a:rPr lang="en-US" sz="3300" dirty="0">
                  <a:solidFill>
                    <a:srgbClr val="2B4B82"/>
                  </a:solidFill>
                  <a:latin typeface="Hacen Tunisia Light"/>
                  <a:cs typeface="Hacen Tunisia Light"/>
                </a:rPr>
                <a:t> Implement email marketing initiatives for outreach.</a:t>
              </a:r>
            </a:p>
            <a:p>
              <a:pPr>
                <a:lnSpc>
                  <a:spcPts val="4620"/>
                </a:lnSpc>
              </a:pPr>
              <a:r>
                <a:rPr lang="en-US" sz="3300" dirty="0">
                  <a:solidFill>
                    <a:srgbClr val="2B4B82"/>
                  </a:solidFill>
                  <a:latin typeface="Hacen Tunisia Light"/>
                  <a:cs typeface="Hacen Tunisia Light"/>
                </a:rPr>
                <a:t>Collaborate with relevant social media influencers.</a:t>
              </a:r>
            </a:p>
          </p:txBody>
        </p:sp>
      </p:grpSp>
      <p:sp>
        <p:nvSpPr>
          <p:cNvPr id="5" name="Freeform 5"/>
          <p:cNvSpPr/>
          <p:nvPr/>
        </p:nvSpPr>
        <p:spPr>
          <a:xfrm flipH="1">
            <a:off x="13046035" y="-408312"/>
            <a:ext cx="7411325" cy="4635447"/>
          </a:xfrm>
          <a:custGeom>
            <a:avLst/>
            <a:gdLst/>
            <a:ahLst/>
            <a:cxnLst/>
            <a:rect l="l" t="t" r="r" b="b"/>
            <a:pathLst>
              <a:path w="7411325" h="4635447">
                <a:moveTo>
                  <a:pt x="7411325" y="0"/>
                </a:moveTo>
                <a:lnTo>
                  <a:pt x="0" y="0"/>
                </a:lnTo>
                <a:lnTo>
                  <a:pt x="0" y="4635447"/>
                </a:lnTo>
                <a:lnTo>
                  <a:pt x="7411325" y="4635447"/>
                </a:lnTo>
                <a:lnTo>
                  <a:pt x="741132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H="1">
            <a:off x="609600" y="264319"/>
            <a:ext cx="3289448" cy="2057400"/>
          </a:xfrm>
          <a:custGeom>
            <a:avLst/>
            <a:gdLst/>
            <a:ahLst/>
            <a:cxnLst/>
            <a:rect l="l" t="t" r="r" b="b"/>
            <a:pathLst>
              <a:path w="3289448" h="2057400">
                <a:moveTo>
                  <a:pt x="3289448" y="0"/>
                </a:moveTo>
                <a:lnTo>
                  <a:pt x="0" y="0"/>
                </a:lnTo>
                <a:lnTo>
                  <a:pt x="0" y="2057400"/>
                </a:lnTo>
                <a:lnTo>
                  <a:pt x="3289448" y="2057400"/>
                </a:lnTo>
                <a:lnTo>
                  <a:pt x="328944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2">
            <a:extLst>
              <a:ext uri="{FF2B5EF4-FFF2-40B4-BE49-F238E27FC236}">
                <a16:creationId xmlns:a16="http://schemas.microsoft.com/office/drawing/2014/main" id="{76E7F22E-BD4F-4C03-AB45-97E42C5731B7}"/>
              </a:ext>
            </a:extLst>
          </p:cNvPr>
          <p:cNvGrpSpPr/>
          <p:nvPr/>
        </p:nvGrpSpPr>
        <p:grpSpPr>
          <a:xfrm>
            <a:off x="9510489" y="2110039"/>
            <a:ext cx="5721626" cy="4746610"/>
            <a:chOff x="-11304" y="104775"/>
            <a:chExt cx="9761593" cy="4605711"/>
          </a:xfrm>
        </p:grpSpPr>
        <p:sp>
          <p:nvSpPr>
            <p:cNvPr id="14" name="TextBox 3">
              <a:extLst>
                <a:ext uri="{FF2B5EF4-FFF2-40B4-BE49-F238E27FC236}">
                  <a16:creationId xmlns:a16="http://schemas.microsoft.com/office/drawing/2014/main" id="{B6EC2622-2307-492D-92E0-EEC0385BD92C}"/>
                </a:ext>
              </a:extLst>
            </p:cNvPr>
            <p:cNvSpPr txBox="1"/>
            <p:nvPr/>
          </p:nvSpPr>
          <p:spPr>
            <a:xfrm>
              <a:off x="1" y="104775"/>
              <a:ext cx="9750288" cy="1830294"/>
            </a:xfrm>
            <a:prstGeom prst="rect">
              <a:avLst/>
            </a:prstGeom>
          </p:spPr>
          <p:txBody>
            <a:bodyPr lIns="0" tIns="0" rIns="0" bIns="0" rtlCol="0" anchor="t">
              <a:spAutoFit/>
            </a:bodyPr>
            <a:lstStyle/>
            <a:p>
              <a:pPr algn="ctr">
                <a:lnSpc>
                  <a:spcPts val="7519"/>
                </a:lnSpc>
              </a:pPr>
              <a:r>
                <a:rPr lang="en-US" sz="4800" dirty="0">
                  <a:solidFill>
                    <a:srgbClr val="2B4B82"/>
                  </a:solidFill>
                  <a:cs typeface="Hacen Tunisia"/>
                </a:rPr>
                <a:t>Refine website analytics</a:t>
              </a:r>
            </a:p>
          </p:txBody>
        </p:sp>
        <p:sp>
          <p:nvSpPr>
            <p:cNvPr id="15" name="TextBox 4">
              <a:extLst>
                <a:ext uri="{FF2B5EF4-FFF2-40B4-BE49-F238E27FC236}">
                  <a16:creationId xmlns:a16="http://schemas.microsoft.com/office/drawing/2014/main" id="{28BDD90F-3298-4755-9B10-D0293097B100}"/>
                </a:ext>
              </a:extLst>
            </p:cNvPr>
            <p:cNvSpPr txBox="1"/>
            <p:nvPr/>
          </p:nvSpPr>
          <p:spPr>
            <a:xfrm>
              <a:off x="-11304" y="2440818"/>
              <a:ext cx="9750289" cy="2269668"/>
            </a:xfrm>
            <a:prstGeom prst="rect">
              <a:avLst/>
            </a:prstGeom>
          </p:spPr>
          <p:txBody>
            <a:bodyPr lIns="0" tIns="0" rIns="0" bIns="0" rtlCol="0" anchor="t">
              <a:spAutoFit/>
            </a:bodyPr>
            <a:lstStyle/>
            <a:p>
              <a:pPr>
                <a:lnSpc>
                  <a:spcPts val="4620"/>
                </a:lnSpc>
              </a:pPr>
              <a:r>
                <a:rPr lang="en-US" sz="3300" dirty="0">
                  <a:solidFill>
                    <a:srgbClr val="2B4B82"/>
                  </a:solidFill>
                  <a:latin typeface="Hacen Tunisia Light"/>
                  <a:cs typeface="Hacen Tunisia Light"/>
                </a:rPr>
                <a:t>Utilize data analytics tools for deeper customer understanding.</a:t>
              </a:r>
            </a:p>
            <a:p>
              <a:pPr>
                <a:lnSpc>
                  <a:spcPts val="4620"/>
                </a:lnSpc>
              </a:pPr>
              <a:r>
                <a:rPr lang="en-US" sz="3300" dirty="0">
                  <a:solidFill>
                    <a:srgbClr val="2B4B82"/>
                  </a:solidFill>
                  <a:latin typeface="Hacen Tunisia Light"/>
                  <a:cs typeface="Hacen Tunisia Light"/>
                </a:rPr>
                <a:t> Continuously improve user experience based on insights.</a:t>
              </a:r>
            </a:p>
          </p:txBody>
        </p:sp>
      </p:grpSp>
      <p:sp>
        <p:nvSpPr>
          <p:cNvPr id="17" name="TextBox 3">
            <a:extLst>
              <a:ext uri="{FF2B5EF4-FFF2-40B4-BE49-F238E27FC236}">
                <a16:creationId xmlns:a16="http://schemas.microsoft.com/office/drawing/2014/main" id="{B3375CD2-49C9-4B2C-B004-609B218C66CE}"/>
              </a:ext>
            </a:extLst>
          </p:cNvPr>
          <p:cNvSpPr txBox="1"/>
          <p:nvPr/>
        </p:nvSpPr>
        <p:spPr>
          <a:xfrm>
            <a:off x="12415303" y="2813810"/>
            <a:ext cx="5715000" cy="677109"/>
          </a:xfrm>
          <a:prstGeom prst="rect">
            <a:avLst/>
          </a:prstGeom>
        </p:spPr>
        <p:txBody>
          <a:bodyPr wrap="square" lIns="0" tIns="0" rIns="0" bIns="0" rtlCol="0" anchor="t">
            <a:spAutoFit/>
          </a:bodyPr>
          <a:lstStyle/>
          <a:p>
            <a:pPr algn="ctr"/>
            <a:endParaRPr lang="en-US" sz="4400" dirty="0">
              <a:solidFill>
                <a:srgbClr val="2B4B82"/>
              </a:solidFill>
              <a:cs typeface="Hacen Tunisia"/>
            </a:endParaRPr>
          </a:p>
        </p:txBody>
      </p:sp>
      <p:sp>
        <p:nvSpPr>
          <p:cNvPr id="19" name="TextBox 4">
            <a:extLst>
              <a:ext uri="{FF2B5EF4-FFF2-40B4-BE49-F238E27FC236}">
                <a16:creationId xmlns:a16="http://schemas.microsoft.com/office/drawing/2014/main" id="{E40D9654-EB38-409E-8B75-80A82B55C3BC}"/>
              </a:ext>
            </a:extLst>
          </p:cNvPr>
          <p:cNvSpPr txBox="1"/>
          <p:nvPr/>
        </p:nvSpPr>
        <p:spPr>
          <a:xfrm>
            <a:off x="3527437" y="8418172"/>
            <a:ext cx="11698052" cy="1159292"/>
          </a:xfrm>
          <a:prstGeom prst="rect">
            <a:avLst/>
          </a:prstGeom>
        </p:spPr>
        <p:txBody>
          <a:bodyPr wrap="square" lIns="0" tIns="0" rIns="0" bIns="0" rtlCol="0" anchor="t">
            <a:spAutoFit/>
          </a:bodyPr>
          <a:lstStyle/>
          <a:p>
            <a:pPr>
              <a:lnSpc>
                <a:spcPts val="4620"/>
              </a:lnSpc>
            </a:pPr>
            <a:r>
              <a:rPr lang="en-US" sz="3300" dirty="0">
                <a:solidFill>
                  <a:srgbClr val="2B4B82"/>
                </a:solidFill>
                <a:latin typeface="Hacen Tunisia Light"/>
                <a:cs typeface="Hacen Tunisia Light"/>
              </a:rPr>
              <a:t>By focusing on these initiatives, IEM E-commerce can expand its reach, increase sales, and enhance its overall performance.</a:t>
            </a:r>
          </a:p>
        </p:txBody>
      </p:sp>
      <p:sp>
        <p:nvSpPr>
          <p:cNvPr id="20" name="Freeform 8">
            <a:extLst>
              <a:ext uri="{FF2B5EF4-FFF2-40B4-BE49-F238E27FC236}">
                <a16:creationId xmlns:a16="http://schemas.microsoft.com/office/drawing/2014/main" id="{9169D33D-1D47-44CC-B7E6-B3D3CCFB2FE1}"/>
              </a:ext>
            </a:extLst>
          </p:cNvPr>
          <p:cNvSpPr/>
          <p:nvPr/>
        </p:nvSpPr>
        <p:spPr>
          <a:xfrm flipH="1">
            <a:off x="0" y="8012939"/>
            <a:ext cx="3289448" cy="2057400"/>
          </a:xfrm>
          <a:custGeom>
            <a:avLst/>
            <a:gdLst/>
            <a:ahLst/>
            <a:cxnLst/>
            <a:rect l="l" t="t" r="r" b="b"/>
            <a:pathLst>
              <a:path w="3289448" h="2057400">
                <a:moveTo>
                  <a:pt x="3289448" y="0"/>
                </a:moveTo>
                <a:lnTo>
                  <a:pt x="0" y="0"/>
                </a:lnTo>
                <a:lnTo>
                  <a:pt x="0" y="2057400"/>
                </a:lnTo>
                <a:lnTo>
                  <a:pt x="3289448" y="2057400"/>
                </a:lnTo>
                <a:lnTo>
                  <a:pt x="328944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8">
            <a:extLst>
              <a:ext uri="{FF2B5EF4-FFF2-40B4-BE49-F238E27FC236}">
                <a16:creationId xmlns:a16="http://schemas.microsoft.com/office/drawing/2014/main" id="{61E55467-A09D-4F61-AEA1-AD5282631431}"/>
              </a:ext>
            </a:extLst>
          </p:cNvPr>
          <p:cNvSpPr/>
          <p:nvPr/>
        </p:nvSpPr>
        <p:spPr>
          <a:xfrm flipH="1">
            <a:off x="14794118" y="6924719"/>
            <a:ext cx="3289448" cy="2057400"/>
          </a:xfrm>
          <a:custGeom>
            <a:avLst/>
            <a:gdLst/>
            <a:ahLst/>
            <a:cxnLst/>
            <a:rect l="l" t="t" r="r" b="b"/>
            <a:pathLst>
              <a:path w="3289448" h="2057400">
                <a:moveTo>
                  <a:pt x="3289448" y="0"/>
                </a:moveTo>
                <a:lnTo>
                  <a:pt x="0" y="0"/>
                </a:lnTo>
                <a:lnTo>
                  <a:pt x="0" y="2057400"/>
                </a:lnTo>
                <a:lnTo>
                  <a:pt x="3289448" y="2057400"/>
                </a:lnTo>
                <a:lnTo>
                  <a:pt x="328944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عنصر نائب لرقم الشريحة 10">
            <a:extLst>
              <a:ext uri="{FF2B5EF4-FFF2-40B4-BE49-F238E27FC236}">
                <a16:creationId xmlns:a16="http://schemas.microsoft.com/office/drawing/2014/main" id="{4EB786D5-328B-47D1-8672-D05B6866B2EF}"/>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34</a:t>
            </a:r>
          </a:p>
        </p:txBody>
      </p:sp>
    </p:spTree>
    <p:extLst>
      <p:ext uri="{BB962C8B-B14F-4D97-AF65-F5344CB8AC3E}">
        <p14:creationId xmlns:p14="http://schemas.microsoft.com/office/powerpoint/2010/main" val="245659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266700" y="4970"/>
            <a:ext cx="17754600" cy="9198476"/>
            <a:chOff x="-124623" y="656590"/>
            <a:chExt cx="9679113" cy="12633246"/>
          </a:xfrm>
        </p:grpSpPr>
        <p:sp>
          <p:nvSpPr>
            <p:cNvPr id="3" name="TextBox 3"/>
            <p:cNvSpPr txBox="1"/>
            <p:nvPr/>
          </p:nvSpPr>
          <p:spPr>
            <a:xfrm>
              <a:off x="0" y="656590"/>
              <a:ext cx="9554489" cy="1220847"/>
            </a:xfrm>
            <a:prstGeom prst="rect">
              <a:avLst/>
            </a:prstGeom>
          </p:spPr>
          <p:txBody>
            <a:bodyPr lIns="0" tIns="0" rIns="0" bIns="0" rtlCol="0" anchor="t">
              <a:spAutoFit/>
            </a:bodyPr>
            <a:lstStyle/>
            <a:p>
              <a:pPr algn="ctr"/>
              <a:r>
                <a:rPr lang="en-US" sz="5950" dirty="0">
                  <a:solidFill>
                    <a:srgbClr val="F7B4A7"/>
                  </a:solidFill>
                  <a:cs typeface="Hacen Tunisia Bold"/>
                </a:rPr>
                <a:t>Conclusion</a:t>
              </a:r>
            </a:p>
          </p:txBody>
        </p:sp>
        <p:sp>
          <p:nvSpPr>
            <p:cNvPr id="5" name="TextBox 5"/>
            <p:cNvSpPr txBox="1"/>
            <p:nvPr/>
          </p:nvSpPr>
          <p:spPr>
            <a:xfrm>
              <a:off x="-124623" y="2485390"/>
              <a:ext cx="9679113" cy="10804446"/>
            </a:xfrm>
            <a:prstGeom prst="rect">
              <a:avLst/>
            </a:prstGeom>
          </p:spPr>
          <p:txBody>
            <a:bodyPr wrap="square" lIns="0" tIns="0" rIns="0" bIns="0" rtlCol="0" anchor="t">
              <a:spAutoFit/>
            </a:bodyPr>
            <a:lstStyle/>
            <a:p>
              <a:pPr>
                <a:lnSpc>
                  <a:spcPts val="4060"/>
                </a:lnSpc>
              </a:pPr>
              <a:r>
                <a:rPr lang="en-US" sz="2900" dirty="0">
                  <a:solidFill>
                    <a:srgbClr val="94DDDE"/>
                  </a:solidFill>
                  <a:latin typeface="Hacen Tunisia Light"/>
                  <a:cs typeface="Hacen Tunisia Light"/>
                </a:rPr>
                <a:t>As I bring this presentation on "IEM ECOMMERCE" to a close, I am filled with a sense of accomplishment and gratitude for the journey that I have embarked on during my academic pursuit. While "IEM ECOMMERCE" may be a project for my graduation, the lessons learned and skills honed throughout its development have been invaluable.</a:t>
              </a:r>
            </a:p>
            <a:p>
              <a:pPr>
                <a:lnSpc>
                  <a:spcPts val="4060"/>
                </a:lnSpc>
              </a:pPr>
              <a:endParaRPr lang="en-US" sz="2900" dirty="0">
                <a:solidFill>
                  <a:srgbClr val="94DDDE"/>
                </a:solidFill>
                <a:latin typeface="Hacen Tunisia Light"/>
                <a:cs typeface="Hacen Tunisia Light"/>
              </a:endParaRPr>
            </a:p>
            <a:p>
              <a:pPr>
                <a:lnSpc>
                  <a:spcPts val="4060"/>
                </a:lnSpc>
              </a:pPr>
              <a:r>
                <a:rPr lang="en-US" sz="2900" dirty="0">
                  <a:solidFill>
                    <a:srgbClr val="94DDDE"/>
                  </a:solidFill>
                  <a:latin typeface="Hacen Tunisia Light"/>
                  <a:cs typeface="Hacen Tunisia Light"/>
                </a:rPr>
                <a:t>Growth and Learning:</a:t>
              </a:r>
            </a:p>
            <a:p>
              <a:pPr>
                <a:lnSpc>
                  <a:spcPts val="4060"/>
                </a:lnSpc>
              </a:pPr>
              <a:r>
                <a:rPr lang="en-US" sz="2900" dirty="0">
                  <a:solidFill>
                    <a:srgbClr val="94DDDE"/>
                  </a:solidFill>
                  <a:latin typeface="Hacen Tunisia Light"/>
                  <a:cs typeface="Hacen Tunisia Light"/>
                </a:rPr>
                <a:t>Through the development of "IEM ECOMMERCE," I have grown both personally and professionally. From mastering new technologies to refining my problem-solving skills, every step of the journey has been a learning opportunity.</a:t>
              </a:r>
            </a:p>
            <a:p>
              <a:pPr>
                <a:lnSpc>
                  <a:spcPts val="4060"/>
                </a:lnSpc>
              </a:pPr>
              <a:endParaRPr lang="en-US" sz="2900" dirty="0">
                <a:solidFill>
                  <a:srgbClr val="94DDDE"/>
                </a:solidFill>
                <a:latin typeface="Hacen Tunisia Light"/>
                <a:cs typeface="Hacen Tunisia Light"/>
              </a:endParaRPr>
            </a:p>
            <a:p>
              <a:pPr>
                <a:lnSpc>
                  <a:spcPts val="4060"/>
                </a:lnSpc>
              </a:pPr>
              <a:r>
                <a:rPr lang="en-US" sz="2900" dirty="0">
                  <a:solidFill>
                    <a:srgbClr val="94DDDE"/>
                  </a:solidFill>
                  <a:latin typeface="Hacen Tunisia Light"/>
                  <a:cs typeface="Hacen Tunisia Light"/>
                </a:rPr>
                <a:t>Challenges and Solutions:</a:t>
              </a:r>
            </a:p>
            <a:p>
              <a:pPr>
                <a:lnSpc>
                  <a:spcPts val="4060"/>
                </a:lnSpc>
              </a:pPr>
              <a:r>
                <a:rPr lang="en-US" sz="2900" dirty="0">
                  <a:solidFill>
                    <a:srgbClr val="94DDDE"/>
                  </a:solidFill>
                  <a:latin typeface="Hacen Tunisia Light"/>
                  <a:cs typeface="Hacen Tunisia Light"/>
                </a:rPr>
                <a:t>The journey was not without its challenges, but each obstacle presented an opportunity to innovate and find creative solutions. Overcoming these challenges has instilled in me a sense of resilience and determination.</a:t>
              </a:r>
            </a:p>
            <a:p>
              <a:pPr>
                <a:lnSpc>
                  <a:spcPts val="4060"/>
                </a:lnSpc>
              </a:pPr>
              <a:endParaRPr lang="en-US" sz="2900" dirty="0">
                <a:solidFill>
                  <a:srgbClr val="94DDDE"/>
                </a:solidFill>
                <a:latin typeface="Hacen Tunisia Light"/>
                <a:cs typeface="Hacen Tunisia Light"/>
              </a:endParaRPr>
            </a:p>
            <a:p>
              <a:pPr>
                <a:lnSpc>
                  <a:spcPts val="4060"/>
                </a:lnSpc>
              </a:pPr>
              <a:r>
                <a:rPr lang="en-US" sz="2900" dirty="0">
                  <a:solidFill>
                    <a:srgbClr val="94DDDE"/>
                  </a:solidFill>
                  <a:latin typeface="Hacen Tunisia Light"/>
                  <a:cs typeface="Hacen Tunisia Light"/>
                </a:rPr>
                <a:t>Teamwork and Collaboration:</a:t>
              </a:r>
            </a:p>
            <a:p>
              <a:pPr>
                <a:lnSpc>
                  <a:spcPts val="4060"/>
                </a:lnSpc>
              </a:pPr>
              <a:r>
                <a:rPr lang="en-US" sz="2900" dirty="0">
                  <a:solidFill>
                    <a:srgbClr val="94DDDE"/>
                  </a:solidFill>
                  <a:latin typeface="Hacen Tunisia Light"/>
                  <a:cs typeface="Hacen Tunisia Light"/>
                </a:rPr>
                <a:t>While this project may have been completed individually, I am grateful for the support and guidance of my professors, mentors, and peers who have been a source of inspiration and encouragement throughout the process.</a:t>
              </a:r>
            </a:p>
          </p:txBody>
        </p:sp>
      </p:grpSp>
      <p:sp>
        <p:nvSpPr>
          <p:cNvPr id="10" name="عنصر نائب لرقم الشريحة 10">
            <a:extLst>
              <a:ext uri="{FF2B5EF4-FFF2-40B4-BE49-F238E27FC236}">
                <a16:creationId xmlns:a16="http://schemas.microsoft.com/office/drawing/2014/main" id="{FE5D90C4-E737-4DB0-8FF1-E65ACCC33609}"/>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35</a:t>
            </a:r>
          </a:p>
        </p:txBody>
      </p:sp>
    </p:spTree>
    <p:extLst>
      <p:ext uri="{BB962C8B-B14F-4D97-AF65-F5344CB8AC3E}">
        <p14:creationId xmlns:p14="http://schemas.microsoft.com/office/powerpoint/2010/main" val="11196732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a:extLst>
              <a:ext uri="{FF2B5EF4-FFF2-40B4-BE49-F238E27FC236}">
                <a16:creationId xmlns:a16="http://schemas.microsoft.com/office/drawing/2014/main" id="{7713CD6E-0757-4E81-9463-DD447C85DE75}"/>
              </a:ext>
            </a:extLst>
          </p:cNvPr>
          <p:cNvSpPr/>
          <p:nvPr/>
        </p:nvSpPr>
        <p:spPr>
          <a:xfrm>
            <a:off x="533400" y="1181100"/>
            <a:ext cx="10439400" cy="5990166"/>
          </a:xfrm>
          <a:prstGeom prst="rect">
            <a:avLst/>
          </a:prstGeom>
        </p:spPr>
        <p:txBody>
          <a:bodyPr wrap="square">
            <a:spAutoFit/>
          </a:bodyPr>
          <a:lstStyle/>
          <a:p>
            <a:pPr marL="307657" lvl="1">
              <a:lnSpc>
                <a:spcPts val="3990"/>
              </a:lnSpc>
            </a:pPr>
            <a:r>
              <a:rPr lang="en-US" sz="4400" b="1" dirty="0">
                <a:solidFill>
                  <a:srgbClr val="2B4B82"/>
                </a:solidFill>
                <a:cs typeface="Hacen Tunisia Light"/>
              </a:rPr>
              <a:t>Supervisor Information:</a:t>
            </a:r>
          </a:p>
          <a:p>
            <a:pPr marL="879157" lvl="1" indent="-571500">
              <a:lnSpc>
                <a:spcPct val="200000"/>
              </a:lnSpc>
              <a:buFont typeface="Arial" panose="020B0604020202020204" pitchFamily="34" charset="0"/>
              <a:buChar char="•"/>
            </a:pPr>
            <a:endParaRPr lang="en-US" sz="3600" b="1" dirty="0">
              <a:solidFill>
                <a:srgbClr val="2B4B82"/>
              </a:solidFill>
              <a:cs typeface="Hacen Tunisia Light"/>
            </a:endParaRPr>
          </a:p>
          <a:p>
            <a:pPr marL="879157" lvl="1" indent="-571500">
              <a:lnSpc>
                <a:spcPct val="200000"/>
              </a:lnSpc>
              <a:buFont typeface="Arial" panose="020B0604020202020204" pitchFamily="34" charset="0"/>
              <a:buChar char="•"/>
            </a:pPr>
            <a:r>
              <a:rPr lang="en-US" sz="3600" b="1" dirty="0">
                <a:solidFill>
                  <a:srgbClr val="2B4B82"/>
                </a:solidFill>
                <a:cs typeface="Hacen Tunisia Light"/>
              </a:rPr>
              <a:t>Name: Abdul Mannan Abdul Razak</a:t>
            </a:r>
          </a:p>
          <a:p>
            <a:pPr marL="879157" lvl="1" indent="-571500">
              <a:lnSpc>
                <a:spcPct val="200000"/>
              </a:lnSpc>
              <a:buFont typeface="Arial" panose="020B0604020202020204" pitchFamily="34" charset="0"/>
              <a:buChar char="•"/>
            </a:pPr>
            <a:r>
              <a:rPr lang="en-US" sz="3600" b="1" dirty="0">
                <a:solidFill>
                  <a:srgbClr val="2B4B82"/>
                </a:solidFill>
                <a:cs typeface="Hacen Tunisia Light"/>
              </a:rPr>
              <a:t>Contact Email: kaziamannan@gmail.com</a:t>
            </a:r>
          </a:p>
          <a:p>
            <a:pPr marL="879157" lvl="1" indent="-571500">
              <a:lnSpc>
                <a:spcPct val="200000"/>
              </a:lnSpc>
              <a:buFont typeface="Arial" panose="020B0604020202020204" pitchFamily="34" charset="0"/>
              <a:buChar char="•"/>
            </a:pPr>
            <a:r>
              <a:rPr lang="en-US" sz="3600" b="1" dirty="0">
                <a:solidFill>
                  <a:srgbClr val="2B4B82"/>
                </a:solidFill>
                <a:cs typeface="Hacen Tunisia Light"/>
              </a:rPr>
              <a:t>Contact Number: +966 50 582 9792</a:t>
            </a:r>
          </a:p>
          <a:p>
            <a:pPr marL="879157" lvl="1" indent="-571500">
              <a:lnSpc>
                <a:spcPct val="200000"/>
              </a:lnSpc>
              <a:buFont typeface="Arial" panose="020B0604020202020204" pitchFamily="34" charset="0"/>
              <a:buChar char="•"/>
            </a:pPr>
            <a:r>
              <a:rPr lang="en-US" sz="3600" b="1" dirty="0">
                <a:solidFill>
                  <a:srgbClr val="2B4B82"/>
                </a:solidFill>
                <a:cs typeface="Hacen Tunisia Light"/>
              </a:rPr>
              <a:t>Position: Software Developer</a:t>
            </a:r>
          </a:p>
        </p:txBody>
      </p:sp>
    </p:spTree>
    <p:extLst>
      <p:ext uri="{BB962C8B-B14F-4D97-AF65-F5344CB8AC3E}">
        <p14:creationId xmlns:p14="http://schemas.microsoft.com/office/powerpoint/2010/main" val="417540680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266700" y="4970"/>
            <a:ext cx="17754600" cy="8146907"/>
            <a:chOff x="-124623" y="656590"/>
            <a:chExt cx="9679113" cy="11189014"/>
          </a:xfrm>
        </p:grpSpPr>
        <p:sp>
          <p:nvSpPr>
            <p:cNvPr id="3" name="TextBox 3"/>
            <p:cNvSpPr txBox="1"/>
            <p:nvPr/>
          </p:nvSpPr>
          <p:spPr>
            <a:xfrm>
              <a:off x="0" y="656590"/>
              <a:ext cx="9554489" cy="1220847"/>
            </a:xfrm>
            <a:prstGeom prst="rect">
              <a:avLst/>
            </a:prstGeom>
          </p:spPr>
          <p:txBody>
            <a:bodyPr lIns="0" tIns="0" rIns="0" bIns="0" rtlCol="0" anchor="t">
              <a:spAutoFit/>
            </a:bodyPr>
            <a:lstStyle/>
            <a:p>
              <a:pPr algn="ctr"/>
              <a:r>
                <a:rPr lang="en-US" sz="5950" dirty="0">
                  <a:solidFill>
                    <a:srgbClr val="F7B4A7"/>
                  </a:solidFill>
                  <a:cs typeface="Hacen Tunisia Bold"/>
                </a:rPr>
                <a:t>Conclusion</a:t>
              </a:r>
            </a:p>
          </p:txBody>
        </p:sp>
        <p:sp>
          <p:nvSpPr>
            <p:cNvPr id="5" name="TextBox 5"/>
            <p:cNvSpPr txBox="1"/>
            <p:nvPr/>
          </p:nvSpPr>
          <p:spPr>
            <a:xfrm>
              <a:off x="-124623" y="2485390"/>
              <a:ext cx="9679113" cy="9360214"/>
            </a:xfrm>
            <a:prstGeom prst="rect">
              <a:avLst/>
            </a:prstGeom>
          </p:spPr>
          <p:txBody>
            <a:bodyPr wrap="square" lIns="0" tIns="0" rIns="0" bIns="0" rtlCol="0" anchor="t">
              <a:spAutoFit/>
            </a:bodyPr>
            <a:lstStyle/>
            <a:p>
              <a:pPr>
                <a:lnSpc>
                  <a:spcPts val="4060"/>
                </a:lnSpc>
              </a:pPr>
              <a:endParaRPr lang="en-US" sz="2900" dirty="0">
                <a:solidFill>
                  <a:srgbClr val="94DDDE"/>
                </a:solidFill>
                <a:latin typeface="Hacen Tunisia Light"/>
                <a:cs typeface="Hacen Tunisia Light"/>
              </a:endParaRPr>
            </a:p>
            <a:p>
              <a:pPr>
                <a:lnSpc>
                  <a:spcPts val="4060"/>
                </a:lnSpc>
              </a:pPr>
              <a:r>
                <a:rPr lang="en-US" sz="2900" dirty="0">
                  <a:solidFill>
                    <a:srgbClr val="94DDDE"/>
                  </a:solidFill>
                  <a:latin typeface="Hacen Tunisia Light"/>
                  <a:cs typeface="Hacen Tunisia Light"/>
                </a:rPr>
                <a:t>Looking Ahead:</a:t>
              </a:r>
            </a:p>
            <a:p>
              <a:pPr>
                <a:lnSpc>
                  <a:spcPts val="4060"/>
                </a:lnSpc>
              </a:pPr>
              <a:r>
                <a:rPr lang="en-US" sz="2900" dirty="0">
                  <a:solidFill>
                    <a:srgbClr val="94DDDE"/>
                  </a:solidFill>
                  <a:latin typeface="Hacen Tunisia Light"/>
                  <a:cs typeface="Hacen Tunisia Light"/>
                </a:rPr>
                <a:t>As I conclude this chapter of my academic journey, I am excited about the possibilities that lie ahead. Whether it be further education or entering the workforce, I am confident that the skills and experiences gained from "IEM ECOMMERCE" will serve me well in my future endeavors.</a:t>
              </a:r>
            </a:p>
            <a:p>
              <a:pPr>
                <a:lnSpc>
                  <a:spcPts val="4060"/>
                </a:lnSpc>
              </a:pPr>
              <a:endParaRPr lang="en-US" sz="2900" dirty="0">
                <a:solidFill>
                  <a:srgbClr val="94DDDE"/>
                </a:solidFill>
                <a:latin typeface="Hacen Tunisia Light"/>
                <a:cs typeface="Hacen Tunisia Light"/>
              </a:endParaRPr>
            </a:p>
            <a:p>
              <a:pPr>
                <a:lnSpc>
                  <a:spcPts val="4060"/>
                </a:lnSpc>
              </a:pPr>
              <a:r>
                <a:rPr lang="en-US" sz="2900" dirty="0">
                  <a:solidFill>
                    <a:srgbClr val="94DDDE"/>
                  </a:solidFill>
                  <a:latin typeface="Hacen Tunisia Light"/>
                  <a:cs typeface="Hacen Tunisia Light"/>
                </a:rPr>
                <a:t>Acknowledgments:</a:t>
              </a:r>
            </a:p>
            <a:p>
              <a:pPr>
                <a:lnSpc>
                  <a:spcPts val="4060"/>
                </a:lnSpc>
              </a:pPr>
              <a:r>
                <a:rPr lang="en-US" sz="2900" dirty="0">
                  <a:solidFill>
                    <a:srgbClr val="94DDDE"/>
                  </a:solidFill>
                  <a:latin typeface="Hacen Tunisia Light"/>
                  <a:cs typeface="Hacen Tunisia Light"/>
                </a:rPr>
                <a:t>I would like to extend my heartfelt gratitude to everyone who has supported me along the way. From my professors who provided guidance and feedback to my friends and family who offered unwavering encouragement, I am truly thankful for your support.</a:t>
              </a:r>
            </a:p>
            <a:p>
              <a:pPr>
                <a:lnSpc>
                  <a:spcPts val="4060"/>
                </a:lnSpc>
              </a:pPr>
              <a:endParaRPr lang="en-US" sz="2900" dirty="0">
                <a:solidFill>
                  <a:srgbClr val="94DDDE"/>
                </a:solidFill>
                <a:latin typeface="Hacen Tunisia Light"/>
                <a:cs typeface="Hacen Tunisia Light"/>
              </a:endParaRPr>
            </a:p>
            <a:p>
              <a:pPr>
                <a:lnSpc>
                  <a:spcPts val="4060"/>
                </a:lnSpc>
              </a:pPr>
              <a:r>
                <a:rPr lang="en-US" sz="2900" dirty="0">
                  <a:solidFill>
                    <a:srgbClr val="94DDDE"/>
                  </a:solidFill>
                  <a:latin typeface="Hacen Tunisia Light"/>
                  <a:cs typeface="Hacen Tunisia Light"/>
                </a:rPr>
                <a:t>In closing, "IEM ECOMMERCE" may be a project for my graduation, but the lessons learned and experiences gained will last a lifetime. Thank you for being a part of this journey.</a:t>
              </a:r>
            </a:p>
          </p:txBody>
        </p:sp>
      </p:grpSp>
      <p:sp>
        <p:nvSpPr>
          <p:cNvPr id="11" name="عنصر نائب لرقم الشريحة 10">
            <a:extLst>
              <a:ext uri="{FF2B5EF4-FFF2-40B4-BE49-F238E27FC236}">
                <a16:creationId xmlns:a16="http://schemas.microsoft.com/office/drawing/2014/main" id="{08F7E4DE-05FB-448A-90C1-D289B05935C3}"/>
              </a:ext>
            </a:extLst>
          </p:cNvPr>
          <p:cNvSpPr txBox="1">
            <a:spLocks/>
          </p:cNvSpPr>
          <p:nvPr/>
        </p:nvSpPr>
        <p:spPr>
          <a:xfrm>
            <a:off x="381000" y="96393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dirty="0"/>
              <a:t>36</a:t>
            </a:r>
          </a:p>
        </p:txBody>
      </p:sp>
    </p:spTree>
    <p:extLst>
      <p:ext uri="{BB962C8B-B14F-4D97-AF65-F5344CB8AC3E}">
        <p14:creationId xmlns:p14="http://schemas.microsoft.com/office/powerpoint/2010/main" val="2647319312"/>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2" name="TextBox 3">
            <a:extLst>
              <a:ext uri="{FF2B5EF4-FFF2-40B4-BE49-F238E27FC236}">
                <a16:creationId xmlns:a16="http://schemas.microsoft.com/office/drawing/2014/main" id="{E26743C5-87D9-4053-A26D-8809AF45E9C4}"/>
              </a:ext>
            </a:extLst>
          </p:cNvPr>
          <p:cNvSpPr txBox="1"/>
          <p:nvPr/>
        </p:nvSpPr>
        <p:spPr>
          <a:xfrm>
            <a:off x="1352323" y="2628900"/>
            <a:ext cx="15583353" cy="3847207"/>
          </a:xfrm>
          <a:prstGeom prst="rect">
            <a:avLst/>
          </a:prstGeom>
        </p:spPr>
        <p:txBody>
          <a:bodyPr wrap="square" lIns="0" tIns="0" rIns="0" bIns="0" rtlCol="0" anchor="t">
            <a:spAutoFit/>
          </a:bodyPr>
          <a:lstStyle/>
          <a:p>
            <a:pPr algn="ctr">
              <a:lnSpc>
                <a:spcPts val="10019"/>
              </a:lnSpc>
            </a:pPr>
            <a:r>
              <a:rPr lang="en-US" sz="8349" dirty="0">
                <a:solidFill>
                  <a:srgbClr val="2B4B82"/>
                </a:solidFill>
                <a:cs typeface="Hacen Tunisia Bold"/>
              </a:rPr>
              <a:t>Thank you for your attention and participation throughout the presentation.</a:t>
            </a:r>
          </a:p>
        </p:txBody>
      </p:sp>
    </p:spTree>
    <p:extLst>
      <p:ext uri="{BB962C8B-B14F-4D97-AF65-F5344CB8AC3E}">
        <p14:creationId xmlns:p14="http://schemas.microsoft.com/office/powerpoint/2010/main" val="35279434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623BB89C-3005-46C8-B03D-868CCC22096E}"/>
              </a:ext>
            </a:extLst>
          </p:cNvPr>
          <p:cNvSpPr txBox="1"/>
          <p:nvPr/>
        </p:nvSpPr>
        <p:spPr>
          <a:xfrm>
            <a:off x="6622584" y="19050"/>
            <a:ext cx="5042832" cy="1243930"/>
          </a:xfrm>
          <a:prstGeom prst="rect">
            <a:avLst/>
          </a:prstGeom>
        </p:spPr>
        <p:txBody>
          <a:bodyPr lIns="0" tIns="0" rIns="0" bIns="0" rtlCol="0" anchor="t">
            <a:spAutoFit/>
          </a:bodyPr>
          <a:lstStyle/>
          <a:p>
            <a:pPr algn="ctr">
              <a:lnSpc>
                <a:spcPts val="9719"/>
              </a:lnSpc>
            </a:pPr>
            <a:r>
              <a:rPr lang="en-US" sz="8099" dirty="0">
                <a:solidFill>
                  <a:srgbClr val="F7B4A7"/>
                </a:solidFill>
                <a:cs typeface="Hacen Tunisia Bold"/>
              </a:rPr>
              <a:t>Nots</a:t>
            </a:r>
          </a:p>
        </p:txBody>
      </p:sp>
      <p:sp>
        <p:nvSpPr>
          <p:cNvPr id="10" name="مستطيل 9">
            <a:extLst>
              <a:ext uri="{FF2B5EF4-FFF2-40B4-BE49-F238E27FC236}">
                <a16:creationId xmlns:a16="http://schemas.microsoft.com/office/drawing/2014/main" id="{90E4D2B0-5604-401F-B52F-54BC3E13F71C}"/>
              </a:ext>
            </a:extLst>
          </p:cNvPr>
          <p:cNvSpPr/>
          <p:nvPr/>
        </p:nvSpPr>
        <p:spPr>
          <a:xfrm>
            <a:off x="190500" y="641015"/>
            <a:ext cx="17907000" cy="9995557"/>
          </a:xfrm>
          <a:prstGeom prst="rect">
            <a:avLst/>
          </a:prstGeom>
        </p:spPr>
        <p:txBody>
          <a:bodyPr wrap="square">
            <a:spAutoFit/>
          </a:bodyPr>
          <a:lstStyle/>
          <a:p>
            <a:pPr>
              <a:lnSpc>
                <a:spcPct val="107000"/>
              </a:lnSpc>
              <a:spcAft>
                <a:spcPts val="800"/>
              </a:spcAft>
            </a:pPr>
            <a:endParaRPr lang="en-US" sz="2800" dirty="0">
              <a:latin typeface="Calibri" panose="020F0502020204030204" pitchFamily="34" charset="0"/>
              <a:ea typeface="Calibri" panose="020F0502020204030204" pitchFamily="34" charset="0"/>
              <a:cs typeface="Arial" panose="020B0604020202020204" pitchFamily="34" charset="0"/>
            </a:endParaRPr>
          </a:p>
          <a:p>
            <a:r>
              <a:rPr lang="en-US" sz="2800" dirty="0">
                <a:latin typeface="Calibri" panose="020F0502020204030204" pitchFamily="34" charset="0"/>
                <a:ea typeface="Calibri" panose="020F0502020204030204" pitchFamily="34" charset="0"/>
                <a:cs typeface="Arial" panose="020B0604020202020204" pitchFamily="34" charset="0"/>
              </a:rPr>
              <a:t>The project was not published on any server due to financial inability, It is available in </a:t>
            </a:r>
            <a:r>
              <a:rPr lang="en-US" sz="2800" dirty="0">
                <a:latin typeface="Calibri" panose="020F0502020204030204" pitchFamily="34" charset="0"/>
                <a:ea typeface="Calibri" panose="020F0502020204030204" pitchFamily="34" charset="0"/>
                <a:cs typeface="Arial" panose="020B0604020202020204" pitchFamily="34" charset="0"/>
                <a:hlinkClick r:id="rId2"/>
              </a:rPr>
              <a:t>GitHub</a:t>
            </a:r>
            <a:r>
              <a:rPr lang="en-US" sz="2800" dirty="0">
                <a:latin typeface="Calibri" panose="020F0502020204030204" pitchFamily="34" charset="0"/>
                <a:ea typeface="Calibri" panose="020F0502020204030204" pitchFamily="34" charset="0"/>
                <a:cs typeface="Arial" panose="020B0604020202020204" pitchFamily="34" charset="0"/>
              </a:rPr>
              <a:t>, ready to be published.</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3200" b="1" dirty="0">
                <a:latin typeface="Calibri" panose="020F0502020204030204" pitchFamily="34" charset="0"/>
                <a:ea typeface="Calibri" panose="020F0502020204030204" pitchFamily="34" charset="0"/>
                <a:cs typeface="Arial" panose="020B0604020202020204" pitchFamily="34" charset="0"/>
              </a:rPr>
              <a:t>How to run the project</a:t>
            </a:r>
            <a:endParaRPr lang="en-US" sz="3200" dirty="0">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sz="2800" dirty="0">
                <a:latin typeface="Calibri" panose="020F0502020204030204" pitchFamily="34" charset="0"/>
                <a:cs typeface="Arial" panose="020B0604020202020204" pitchFamily="34" charset="0"/>
              </a:rPr>
              <a:t>To run the project, follow these steps:</a:t>
            </a:r>
          </a:p>
          <a:p>
            <a:pPr>
              <a:spcAft>
                <a:spcPts val="800"/>
              </a:spcAft>
            </a:pPr>
            <a:r>
              <a:rPr lang="en-US" sz="2800" dirty="0">
                <a:latin typeface="Calibri" panose="020F0502020204030204" pitchFamily="34" charset="0"/>
                <a:cs typeface="Arial" panose="020B0604020202020204" pitchFamily="34" charset="0"/>
              </a:rPr>
              <a:t>Download the project files from </a:t>
            </a:r>
            <a:r>
              <a:rPr lang="en-US" sz="2800" dirty="0">
                <a:latin typeface="Calibri" panose="020F0502020204030204" pitchFamily="34" charset="0"/>
                <a:cs typeface="Arial" panose="020B0604020202020204" pitchFamily="34" charset="0"/>
                <a:hlinkClick r:id="rId2"/>
              </a:rPr>
              <a:t>GitHub</a:t>
            </a:r>
            <a:endParaRPr lang="en-US" sz="2800" dirty="0">
              <a:latin typeface="Calibri" panose="020F0502020204030204" pitchFamily="34" charset="0"/>
              <a:cs typeface="Arial" panose="020B0604020202020204" pitchFamily="34" charset="0"/>
            </a:endParaRPr>
          </a:p>
          <a:p>
            <a:pPr>
              <a:spcAft>
                <a:spcPts val="800"/>
              </a:spcAft>
            </a:pPr>
            <a:r>
              <a:rPr lang="en-US" sz="2800" dirty="0">
                <a:latin typeface="Calibri" panose="020F0502020204030204" pitchFamily="34" charset="0"/>
                <a:cs typeface="Arial" panose="020B0604020202020204" pitchFamily="34" charset="0"/>
              </a:rPr>
              <a:t> Backend:</a:t>
            </a:r>
          </a:p>
          <a:p>
            <a:pPr>
              <a:spcAft>
                <a:spcPts val="800"/>
              </a:spcAft>
            </a:pPr>
            <a:r>
              <a:rPr lang="en-US" sz="2800" dirty="0">
                <a:latin typeface="Calibri" panose="020F0502020204030204" pitchFamily="34" charset="0"/>
                <a:cs typeface="Arial" panose="020B0604020202020204" pitchFamily="34" charset="0"/>
              </a:rPr>
              <a:t>Navigate to the Backend Directory:</a:t>
            </a:r>
          </a:p>
          <a:p>
            <a:pPr>
              <a:spcAft>
                <a:spcPts val="800"/>
              </a:spcAft>
            </a:pPr>
            <a:r>
              <a:rPr lang="en-US" sz="2800" dirty="0">
                <a:latin typeface="Calibri" panose="020F0502020204030204" pitchFamily="34" charset="0"/>
                <a:cs typeface="Arial" panose="020B0604020202020204" pitchFamily="34" charset="0"/>
              </a:rPr>
              <a:t>Open your terminal or command prompt.</a:t>
            </a:r>
          </a:p>
          <a:p>
            <a:pPr>
              <a:spcAft>
                <a:spcPts val="800"/>
              </a:spcAft>
            </a:pPr>
            <a:r>
              <a:rPr lang="en-US" sz="2800" dirty="0">
                <a:latin typeface="Calibri" panose="020F0502020204030204" pitchFamily="34" charset="0"/>
                <a:cs typeface="Arial" panose="020B0604020202020204" pitchFamily="34" charset="0"/>
              </a:rPr>
              <a:t>Change directory to the IEM Ecommerce backend folder.</a:t>
            </a:r>
          </a:p>
          <a:p>
            <a:pPr>
              <a:spcAft>
                <a:spcPts val="800"/>
              </a:spcAft>
            </a:pPr>
            <a:r>
              <a:rPr lang="en-US" sz="2800" dirty="0">
                <a:latin typeface="Calibri" panose="020F0502020204030204" pitchFamily="34" charset="0"/>
                <a:cs typeface="Arial" panose="020B0604020202020204" pitchFamily="34" charset="0"/>
              </a:rPr>
              <a:t>Install Dependencies:</a:t>
            </a:r>
          </a:p>
          <a:p>
            <a:pPr>
              <a:spcAft>
                <a:spcPts val="800"/>
              </a:spcAft>
            </a:pPr>
            <a:r>
              <a:rPr lang="en-US" sz="2800" dirty="0">
                <a:latin typeface="Calibri" panose="020F0502020204030204" pitchFamily="34" charset="0"/>
                <a:cs typeface="Arial" panose="020B0604020202020204" pitchFamily="34" charset="0"/>
              </a:rPr>
              <a:t>Run </a:t>
            </a:r>
            <a:r>
              <a:rPr lang="en-US" sz="2800" dirty="0" err="1">
                <a:latin typeface="Calibri" panose="020F0502020204030204" pitchFamily="34" charset="0"/>
                <a:cs typeface="Arial" panose="020B0604020202020204" pitchFamily="34" charset="0"/>
              </a:rPr>
              <a:t>npm</a:t>
            </a:r>
            <a:r>
              <a:rPr lang="en-US" sz="2800" dirty="0">
                <a:latin typeface="Calibri" panose="020F0502020204030204" pitchFamily="34" charset="0"/>
                <a:cs typeface="Arial" panose="020B0604020202020204" pitchFamily="34" charset="0"/>
              </a:rPr>
              <a:t> install to install all the required dependencies listed in the </a:t>
            </a:r>
            <a:r>
              <a:rPr lang="en-US" sz="2800" dirty="0" err="1">
                <a:latin typeface="Calibri" panose="020F0502020204030204" pitchFamily="34" charset="0"/>
                <a:cs typeface="Arial" panose="020B0604020202020204" pitchFamily="34" charset="0"/>
              </a:rPr>
              <a:t>package.json</a:t>
            </a:r>
            <a:r>
              <a:rPr lang="en-US" sz="2800" dirty="0">
                <a:latin typeface="Calibri" panose="020F0502020204030204" pitchFamily="34" charset="0"/>
                <a:cs typeface="Arial" panose="020B0604020202020204" pitchFamily="34" charset="0"/>
              </a:rPr>
              <a:t> file.</a:t>
            </a:r>
          </a:p>
          <a:p>
            <a:pPr>
              <a:spcAft>
                <a:spcPts val="800"/>
              </a:spcAft>
            </a:pPr>
            <a:r>
              <a:rPr lang="en-US" sz="2800" dirty="0">
                <a:latin typeface="Calibri" panose="020F0502020204030204" pitchFamily="34" charset="0"/>
                <a:cs typeface="Arial" panose="020B0604020202020204" pitchFamily="34" charset="0"/>
              </a:rPr>
              <a:t>Start the Server:</a:t>
            </a:r>
          </a:p>
          <a:p>
            <a:pPr>
              <a:spcAft>
                <a:spcPts val="800"/>
              </a:spcAft>
            </a:pPr>
            <a:r>
              <a:rPr lang="en-US" sz="2800" dirty="0">
                <a:latin typeface="Calibri" panose="020F0502020204030204" pitchFamily="34" charset="0"/>
                <a:cs typeface="Arial" panose="020B0604020202020204" pitchFamily="34" charset="0"/>
              </a:rPr>
              <a:t>You have two options to start the server:</a:t>
            </a:r>
          </a:p>
          <a:p>
            <a:pPr>
              <a:spcAft>
                <a:spcPts val="800"/>
              </a:spcAft>
            </a:pPr>
            <a:r>
              <a:rPr lang="en-US" sz="2800" dirty="0">
                <a:latin typeface="Calibri" panose="020F0502020204030204" pitchFamily="34" charset="0"/>
                <a:cs typeface="Arial" panose="020B0604020202020204" pitchFamily="34" charset="0"/>
              </a:rPr>
              <a:t>Production Mode:</a:t>
            </a:r>
          </a:p>
          <a:p>
            <a:pPr>
              <a:spcAft>
                <a:spcPts val="800"/>
              </a:spcAft>
            </a:pPr>
            <a:r>
              <a:rPr lang="en-US" sz="2800" dirty="0">
                <a:latin typeface="Calibri" panose="020F0502020204030204" pitchFamily="34" charset="0"/>
                <a:cs typeface="Arial" panose="020B0604020202020204" pitchFamily="34" charset="0"/>
              </a:rPr>
              <a:t>Run </a:t>
            </a:r>
            <a:r>
              <a:rPr lang="en-US" sz="2800" dirty="0" err="1">
                <a:latin typeface="Calibri" panose="020F0502020204030204" pitchFamily="34" charset="0"/>
                <a:cs typeface="Arial" panose="020B0604020202020204" pitchFamily="34" charset="0"/>
              </a:rPr>
              <a:t>npm</a:t>
            </a:r>
            <a:r>
              <a:rPr lang="en-US" sz="2800" dirty="0">
                <a:latin typeface="Calibri" panose="020F0502020204030204" pitchFamily="34" charset="0"/>
                <a:cs typeface="Arial" panose="020B0604020202020204" pitchFamily="34" charset="0"/>
              </a:rPr>
              <a:t> start.</a:t>
            </a:r>
          </a:p>
          <a:p>
            <a:pPr>
              <a:spcAft>
                <a:spcPts val="800"/>
              </a:spcAft>
            </a:pPr>
            <a:r>
              <a:rPr lang="en-US" sz="2800" dirty="0">
                <a:latin typeface="Calibri" panose="020F0502020204030204" pitchFamily="34" charset="0"/>
                <a:cs typeface="Arial" panose="020B0604020202020204" pitchFamily="34" charset="0"/>
              </a:rPr>
              <a:t>Development Mode (with </a:t>
            </a:r>
            <a:r>
              <a:rPr lang="en-US" sz="2800" dirty="0" err="1">
                <a:latin typeface="Calibri" panose="020F0502020204030204" pitchFamily="34" charset="0"/>
                <a:cs typeface="Arial" panose="020B0604020202020204" pitchFamily="34" charset="0"/>
              </a:rPr>
              <a:t>Nodemon</a:t>
            </a:r>
            <a:r>
              <a:rPr lang="en-US" sz="2800" dirty="0">
                <a:latin typeface="Calibri" panose="020F0502020204030204" pitchFamily="34" charset="0"/>
                <a:cs typeface="Arial" panose="020B0604020202020204" pitchFamily="34" charset="0"/>
              </a:rPr>
              <a:t>):</a:t>
            </a:r>
          </a:p>
          <a:p>
            <a:pPr>
              <a:spcAft>
                <a:spcPts val="800"/>
              </a:spcAft>
            </a:pPr>
            <a:r>
              <a:rPr lang="en-US" sz="2800" dirty="0">
                <a:latin typeface="Calibri" panose="020F0502020204030204" pitchFamily="34" charset="0"/>
                <a:cs typeface="Arial" panose="020B0604020202020204" pitchFamily="34" charset="0"/>
              </a:rPr>
              <a:t>Run </a:t>
            </a:r>
            <a:r>
              <a:rPr lang="en-US" sz="2800" dirty="0" err="1">
                <a:latin typeface="Calibri" panose="020F0502020204030204" pitchFamily="34" charset="0"/>
                <a:cs typeface="Arial" panose="020B0604020202020204" pitchFamily="34" charset="0"/>
              </a:rPr>
              <a:t>npm</a:t>
            </a:r>
            <a:r>
              <a:rPr lang="en-US" sz="2800" dirty="0">
                <a:latin typeface="Calibri" panose="020F0502020204030204" pitchFamily="34" charset="0"/>
                <a:cs typeface="Arial" panose="020B0604020202020204" pitchFamily="34" charset="0"/>
              </a:rPr>
              <a:t> run dev.</a:t>
            </a:r>
          </a:p>
          <a:p>
            <a:pPr>
              <a:spcAft>
                <a:spcPts val="800"/>
              </a:spcAft>
            </a:pPr>
            <a:r>
              <a:rPr lang="en-US" sz="2800" dirty="0">
                <a:latin typeface="Calibri" panose="020F0502020204030204" pitchFamily="34" charset="0"/>
                <a:cs typeface="Arial" panose="020B0604020202020204" pitchFamily="34" charset="0"/>
              </a:rPr>
              <a:t>The server will start running, and you should see a message indicating that the server is listening on a specific port.</a:t>
            </a:r>
          </a:p>
          <a:p>
            <a:endParaRPr lang="en-US" dirty="0"/>
          </a:p>
        </p:txBody>
      </p:sp>
    </p:spTree>
    <p:extLst>
      <p:ext uri="{BB962C8B-B14F-4D97-AF65-F5344CB8AC3E}">
        <p14:creationId xmlns:p14="http://schemas.microsoft.com/office/powerpoint/2010/main" val="286193545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623BB89C-3005-46C8-B03D-868CCC22096E}"/>
              </a:ext>
            </a:extLst>
          </p:cNvPr>
          <p:cNvSpPr txBox="1"/>
          <p:nvPr/>
        </p:nvSpPr>
        <p:spPr>
          <a:xfrm>
            <a:off x="6622584" y="19050"/>
            <a:ext cx="5042832" cy="1243930"/>
          </a:xfrm>
          <a:prstGeom prst="rect">
            <a:avLst/>
          </a:prstGeom>
        </p:spPr>
        <p:txBody>
          <a:bodyPr lIns="0" tIns="0" rIns="0" bIns="0" rtlCol="0" anchor="t">
            <a:spAutoFit/>
          </a:bodyPr>
          <a:lstStyle/>
          <a:p>
            <a:pPr algn="ctr">
              <a:lnSpc>
                <a:spcPts val="9719"/>
              </a:lnSpc>
            </a:pPr>
            <a:r>
              <a:rPr lang="en-US" sz="8099" dirty="0">
                <a:solidFill>
                  <a:srgbClr val="F7B4A7"/>
                </a:solidFill>
                <a:cs typeface="Hacen Tunisia Bold"/>
              </a:rPr>
              <a:t>Nots</a:t>
            </a:r>
          </a:p>
        </p:txBody>
      </p:sp>
      <p:sp>
        <p:nvSpPr>
          <p:cNvPr id="10" name="مستطيل 9">
            <a:extLst>
              <a:ext uri="{FF2B5EF4-FFF2-40B4-BE49-F238E27FC236}">
                <a16:creationId xmlns:a16="http://schemas.microsoft.com/office/drawing/2014/main" id="{90E4D2B0-5604-401F-B52F-54BC3E13F71C}"/>
              </a:ext>
            </a:extLst>
          </p:cNvPr>
          <p:cNvSpPr/>
          <p:nvPr/>
        </p:nvSpPr>
        <p:spPr>
          <a:xfrm>
            <a:off x="190500" y="1028700"/>
            <a:ext cx="17907000" cy="9027151"/>
          </a:xfrm>
          <a:prstGeom prst="rect">
            <a:avLst/>
          </a:prstGeom>
        </p:spPr>
        <p:txBody>
          <a:bodyPr wrap="square">
            <a:spAutoFit/>
          </a:bodyPr>
          <a:lstStyle/>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Frontend:</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Navigate to the Frontend Directory:</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Open another terminal or command prompt window.</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Change directory to the IEM Ecommerce frontend folder.</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Install Dependencies:</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Run </a:t>
            </a:r>
            <a:r>
              <a:rPr lang="en-US" sz="2800" dirty="0" err="1">
                <a:latin typeface="Calibri" panose="020F0502020204030204" pitchFamily="34" charset="0"/>
                <a:ea typeface="Calibri" panose="020F0502020204030204" pitchFamily="34" charset="0"/>
                <a:cs typeface="Arial" panose="020B0604020202020204" pitchFamily="34" charset="0"/>
              </a:rPr>
              <a:t>npm</a:t>
            </a:r>
            <a:r>
              <a:rPr lang="en-US" sz="2800" dirty="0">
                <a:latin typeface="Calibri" panose="020F0502020204030204" pitchFamily="34" charset="0"/>
                <a:ea typeface="Calibri" panose="020F0502020204030204" pitchFamily="34" charset="0"/>
                <a:cs typeface="Arial" panose="020B0604020202020204" pitchFamily="34" charset="0"/>
              </a:rPr>
              <a:t> install to install all the required dependencies listed in the </a:t>
            </a:r>
            <a:r>
              <a:rPr lang="en-US" sz="2800" dirty="0" err="1">
                <a:latin typeface="Calibri" panose="020F0502020204030204" pitchFamily="34" charset="0"/>
                <a:ea typeface="Calibri" panose="020F0502020204030204" pitchFamily="34" charset="0"/>
                <a:cs typeface="Arial" panose="020B0604020202020204" pitchFamily="34" charset="0"/>
              </a:rPr>
              <a:t>package.json</a:t>
            </a:r>
            <a:r>
              <a:rPr lang="en-US" sz="2800" dirty="0">
                <a:latin typeface="Calibri" panose="020F0502020204030204" pitchFamily="34" charset="0"/>
                <a:ea typeface="Calibri" panose="020F0502020204030204" pitchFamily="34" charset="0"/>
                <a:cs typeface="Arial" panose="020B0604020202020204" pitchFamily="34" charset="0"/>
              </a:rPr>
              <a:t> file.</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Start the Frontend Development Server:</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Run </a:t>
            </a:r>
            <a:r>
              <a:rPr lang="en-US" sz="2800" dirty="0" err="1">
                <a:latin typeface="Calibri" panose="020F0502020204030204" pitchFamily="34" charset="0"/>
                <a:ea typeface="Calibri" panose="020F0502020204030204" pitchFamily="34" charset="0"/>
                <a:cs typeface="Arial" panose="020B0604020202020204" pitchFamily="34" charset="0"/>
              </a:rPr>
              <a:t>npm</a:t>
            </a:r>
            <a:r>
              <a:rPr lang="en-US" sz="2800" dirty="0">
                <a:latin typeface="Calibri" panose="020F0502020204030204" pitchFamily="34" charset="0"/>
                <a:ea typeface="Calibri" panose="020F0502020204030204" pitchFamily="34" charset="0"/>
                <a:cs typeface="Arial" panose="020B0604020202020204" pitchFamily="34" charset="0"/>
              </a:rPr>
              <a:t> run dev.</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This command will start the development server using </a:t>
            </a:r>
            <a:r>
              <a:rPr lang="en-US" sz="2800" dirty="0" err="1">
                <a:latin typeface="Calibri" panose="020F0502020204030204" pitchFamily="34" charset="0"/>
                <a:ea typeface="Calibri" panose="020F0502020204030204" pitchFamily="34" charset="0"/>
                <a:cs typeface="Arial" panose="020B0604020202020204" pitchFamily="34" charset="0"/>
              </a:rPr>
              <a:t>Vite</a:t>
            </a:r>
            <a:r>
              <a:rPr lang="en-US" sz="2800" dirty="0">
                <a:latin typeface="Calibri" panose="020F0502020204030204" pitchFamily="34" charset="0"/>
                <a:ea typeface="Calibri" panose="020F0502020204030204" pitchFamily="34" charset="0"/>
                <a:cs typeface="Arial" panose="020B0604020202020204" pitchFamily="34" charset="0"/>
              </a:rPr>
              <a:t>, and it will automatically open a new tab in your default browser with the frontend application running.</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Now, your backend server and frontend development server are up and running. You can access the frontend application by opening the provided URL in your browser.</a:t>
            </a:r>
            <a:endParaRPr lang="en-US" dirty="0">
              <a:latin typeface="Calibri" panose="020F0502020204030204" pitchFamily="34" charset="0"/>
              <a:ea typeface="Calibri" panose="020F0502020204030204" pitchFamily="34" charset="0"/>
              <a:cs typeface="Arial" panose="020B0604020202020204" pitchFamily="34" charset="0"/>
            </a:endParaRPr>
          </a:p>
          <a:p>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tabLst>
                <a:tab pos="1510665" algn="l"/>
              </a:tabLst>
            </a:pPr>
            <a:r>
              <a:rPr lang="en-US" sz="3600" b="1" dirty="0">
                <a:latin typeface="Calibri" panose="020F0502020204030204" pitchFamily="34" charset="0"/>
                <a:ea typeface="Calibri" panose="020F0502020204030204" pitchFamily="34" charset="0"/>
                <a:cs typeface="Arial" panose="020B0604020202020204" pitchFamily="34" charset="0"/>
              </a:rPr>
              <a:t>Admin User	</a:t>
            </a:r>
            <a:endParaRPr lang="en-US" sz="36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Email: Admin@gmail.com</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Password: Admin@123</a:t>
            </a:r>
          </a:p>
          <a:p>
            <a:endParaRPr lang="en-US" dirty="0"/>
          </a:p>
        </p:txBody>
      </p:sp>
    </p:spTree>
    <p:extLst>
      <p:ext uri="{BB962C8B-B14F-4D97-AF65-F5344CB8AC3E}">
        <p14:creationId xmlns:p14="http://schemas.microsoft.com/office/powerpoint/2010/main" val="36126811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623BB89C-3005-46C8-B03D-868CCC22096E}"/>
              </a:ext>
            </a:extLst>
          </p:cNvPr>
          <p:cNvSpPr txBox="1"/>
          <p:nvPr/>
        </p:nvSpPr>
        <p:spPr>
          <a:xfrm>
            <a:off x="6622584" y="19050"/>
            <a:ext cx="5042832" cy="1243930"/>
          </a:xfrm>
          <a:prstGeom prst="rect">
            <a:avLst/>
          </a:prstGeom>
        </p:spPr>
        <p:txBody>
          <a:bodyPr lIns="0" tIns="0" rIns="0" bIns="0" rtlCol="0" anchor="t">
            <a:spAutoFit/>
          </a:bodyPr>
          <a:lstStyle/>
          <a:p>
            <a:pPr algn="ctr">
              <a:lnSpc>
                <a:spcPts val="9719"/>
              </a:lnSpc>
            </a:pPr>
            <a:r>
              <a:rPr lang="en-US" sz="8099" dirty="0">
                <a:solidFill>
                  <a:srgbClr val="F7B4A7"/>
                </a:solidFill>
                <a:cs typeface="Hacen Tunisia Bold"/>
              </a:rPr>
              <a:t>Summary</a:t>
            </a:r>
          </a:p>
        </p:txBody>
      </p:sp>
      <p:sp>
        <p:nvSpPr>
          <p:cNvPr id="8" name="مستطيل 7">
            <a:extLst>
              <a:ext uri="{FF2B5EF4-FFF2-40B4-BE49-F238E27FC236}">
                <a16:creationId xmlns:a16="http://schemas.microsoft.com/office/drawing/2014/main" id="{9DCAC6D3-449F-4C94-919F-6E44DF61C655}"/>
              </a:ext>
            </a:extLst>
          </p:cNvPr>
          <p:cNvSpPr/>
          <p:nvPr/>
        </p:nvSpPr>
        <p:spPr>
          <a:xfrm>
            <a:off x="0" y="1127947"/>
            <a:ext cx="18288000" cy="9140003"/>
          </a:xfrm>
          <a:prstGeom prst="rect">
            <a:avLst/>
          </a:prstGeom>
        </p:spPr>
        <p:txBody>
          <a:bodyPr wrap="square">
            <a:spAutoFit/>
          </a:bodyPr>
          <a:lstStyle/>
          <a:p>
            <a:pPr algn="ctr">
              <a:lnSpc>
                <a:spcPct val="107000"/>
              </a:lnSpc>
              <a:spcAft>
                <a:spcPts val="800"/>
              </a:spcAft>
            </a:pPr>
            <a:r>
              <a:rPr lang="en-US" sz="4000" b="1" dirty="0">
                <a:latin typeface="Calibri" panose="020F0502020204030204" pitchFamily="34" charset="0"/>
                <a:ea typeface="Calibri" panose="020F0502020204030204" pitchFamily="34" charset="0"/>
                <a:cs typeface="Arial" panose="020B0604020202020204" pitchFamily="34" charset="0"/>
              </a:rPr>
              <a:t>IEM E-commerce</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Bridging the Gap Between Physical and Virtual Shopping Realms</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Statement about the Problem:</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 rise of the digital era has transformed the landscape of commerce, ushering in an era of unprecedented opportunities and challenges for businesses worldwide. However, amidst the rapid evolution of e-commerce, numerous shortcomings plague existing online platforms, hindering their effectiveness and limiting their potential for growth. The primary issues revolve around the outdated nature of many e-commerce websites, inefficient management systems, and the absence of accurate analytical reports, all of which contribute to a subpar user experience and hinder businesses' ability to thrive in the competitive digital marketplace.</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Why is the particular topic chosen?</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 topic of "IEM E-commerce" was chosen to address these pressing challenges and revolutionize the online shopping experience. By developing a cutting-edge online store that seamlessly integrates the physical and virtual realms, we aim to set a new standard for convenience, usability, and efficiency in e-commerce. This project presents an opportunity to leverage advanced technologies and modern design principles to bridge the gap between traditional brick-and-mortar stores and digital storefronts, empowering businesses and consumers alike.</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Objective and Scope of the Project:</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 primary objective of the "IEM E-commerce" project is to develop a comprehensive online shopping platform that enhances the digital shopping experience for users while providing administrators with powerful tools for efficient store management. The scope of the project encompasses:</a:t>
            </a:r>
          </a:p>
          <a:p>
            <a:pPr marL="342900" lvl="0" indent="-342900">
              <a:lnSpc>
                <a:spcPct val="107000"/>
              </a:lnSpc>
              <a:spcAft>
                <a:spcPts val="0"/>
              </a:spcAft>
              <a:buFont typeface="Symbol" panose="05050102010706020507" pitchFamily="18" charset="2"/>
              <a:buChar char=""/>
            </a:pPr>
            <a:r>
              <a:rPr lang="en-US" sz="2000" b="1" dirty="0">
                <a:latin typeface="Calibri" panose="020F0502020204030204" pitchFamily="34" charset="0"/>
                <a:ea typeface="Calibri" panose="020F0502020204030204" pitchFamily="34" charset="0"/>
                <a:cs typeface="Arial" panose="020B0604020202020204" pitchFamily="34" charset="0"/>
              </a:rPr>
              <a:t>Seamless User Experience:</a:t>
            </a:r>
            <a:r>
              <a:rPr lang="en-US" dirty="0">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Creating an intuitive and user-friendly interface for easy navigation and product discovery.</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Implementing responsive design principles to ensure compatibility across various devices.</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Enhancing the checkout process for a streamlined and hassle-free purchasing experience.</a:t>
            </a:r>
          </a:p>
          <a:p>
            <a:pPr marL="342900" lvl="0" indent="-342900">
              <a:lnSpc>
                <a:spcPct val="107000"/>
              </a:lnSpc>
              <a:spcAft>
                <a:spcPts val="0"/>
              </a:spcAft>
              <a:buFont typeface="Symbol" panose="05050102010706020507" pitchFamily="18" charset="2"/>
              <a:buChar char=""/>
            </a:pPr>
            <a:r>
              <a:rPr lang="en-US" sz="2000" b="1" dirty="0">
                <a:latin typeface="Calibri" panose="020F0502020204030204" pitchFamily="34" charset="0"/>
                <a:ea typeface="Calibri" panose="020F0502020204030204" pitchFamily="34" charset="0"/>
                <a:cs typeface="Arial" panose="020B0604020202020204" pitchFamily="34" charset="0"/>
              </a:rPr>
              <a:t>Powerful Administrator Dashboard:</a:t>
            </a:r>
            <a:endParaRPr lang="en-US"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Developing a comprehensive dashboard for administrators to manage products, inventory, orders, and customer data efficiently.</a:t>
            </a:r>
          </a:p>
          <a:p>
            <a:pPr marL="342900" lvl="0" indent="-342900">
              <a:lnSpc>
                <a:spcPct val="107000"/>
              </a:lnSpc>
              <a:spcAft>
                <a:spcPts val="80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Generating detailed analytical reports to provide insights into customer behavior, sales trends, and website performance.</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 project aims to significantly improve the online shopping experience for end-users, increase operational efficiency for administrators, and establish "IEM E-commerce" as a leader in the digital marketplace.</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934979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a:extLst>
              <a:ext uri="{FF2B5EF4-FFF2-40B4-BE49-F238E27FC236}">
                <a16:creationId xmlns:a16="http://schemas.microsoft.com/office/drawing/2014/main" id="{E0D80AF7-FB10-4860-A56F-F736D5D1D17A}"/>
              </a:ext>
            </a:extLst>
          </p:cNvPr>
          <p:cNvSpPr/>
          <p:nvPr/>
        </p:nvSpPr>
        <p:spPr>
          <a:xfrm>
            <a:off x="0" y="0"/>
            <a:ext cx="18288000" cy="10121682"/>
          </a:xfrm>
          <a:prstGeom prst="rect">
            <a:avLst/>
          </a:prstGeom>
        </p:spPr>
        <p:txBody>
          <a:bodyPr wrap="square">
            <a:spAutoFit/>
          </a:bodyPr>
          <a:lstStyle/>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Methodology:</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 development process of "IEM E-commerce" will follow a structured approach to ensure seamless functionality and user satisfaction. The methodology involves:</a:t>
            </a:r>
          </a:p>
          <a:p>
            <a:pPr>
              <a:lnSpc>
                <a:spcPct val="107000"/>
              </a:lnSpc>
              <a:spcAft>
                <a:spcPts val="800"/>
              </a:spcAft>
            </a:pPr>
            <a:r>
              <a:rPr lang="en-US" sz="2000" b="1" dirty="0">
                <a:latin typeface="Calibri" panose="020F0502020204030204" pitchFamily="34" charset="0"/>
                <a:ea typeface="Calibri" panose="020F0502020204030204" pitchFamily="34" charset="0"/>
                <a:cs typeface="Arial" panose="020B0604020202020204" pitchFamily="34" charset="0"/>
              </a:rPr>
              <a:t>1.Requirements Gathering:</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Engaging stakeholders to gather detailed requirements for the e-commerce platform, including features, functionalities, and user roles.</a:t>
            </a:r>
          </a:p>
          <a:p>
            <a:pPr>
              <a:lnSpc>
                <a:spcPct val="107000"/>
              </a:lnSpc>
              <a:spcAft>
                <a:spcPts val="800"/>
              </a:spcAft>
            </a:pPr>
            <a:r>
              <a:rPr lang="en-US" sz="2000" b="1" dirty="0">
                <a:latin typeface="Calibri" panose="020F0502020204030204" pitchFamily="34" charset="0"/>
                <a:ea typeface="Calibri" panose="020F0502020204030204" pitchFamily="34" charset="0"/>
                <a:cs typeface="Arial" panose="020B0604020202020204" pitchFamily="34" charset="0"/>
              </a:rPr>
              <a:t>2.System Design:</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Creating wireframes, mockups, and database schemas to visualize the user interface, user experience, and data storage structure.</a:t>
            </a:r>
          </a:p>
          <a:p>
            <a:pPr>
              <a:lnSpc>
                <a:spcPct val="107000"/>
              </a:lnSpc>
              <a:spcAft>
                <a:spcPts val="800"/>
              </a:spcAft>
            </a:pPr>
            <a:r>
              <a:rPr lang="en-US" sz="2000" b="1" dirty="0">
                <a:latin typeface="Calibri" panose="020F0502020204030204" pitchFamily="34" charset="0"/>
                <a:ea typeface="Calibri" panose="020F0502020204030204" pitchFamily="34" charset="0"/>
                <a:cs typeface="Arial" panose="020B0604020202020204" pitchFamily="34" charset="0"/>
              </a:rPr>
              <a:t>3.Development:  </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Utilizing the MERN stack technology to implement the software system, including frontend and backend development, database design, and API integration.</a:t>
            </a:r>
          </a:p>
          <a:p>
            <a:pPr>
              <a:lnSpc>
                <a:spcPct val="107000"/>
              </a:lnSpc>
              <a:spcAft>
                <a:spcPts val="800"/>
              </a:spcAft>
            </a:pPr>
            <a:r>
              <a:rPr lang="en-US" sz="2000" b="1" dirty="0">
                <a:latin typeface="Calibri" panose="020F0502020204030204" pitchFamily="34" charset="0"/>
                <a:ea typeface="Calibri" panose="020F0502020204030204" pitchFamily="34" charset="0"/>
                <a:cs typeface="Arial" panose="020B0604020202020204" pitchFamily="34" charset="0"/>
              </a:rPr>
              <a:t>4.Testing: </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Conducting rigorous testing of all system components to identify and rectify any bugs or issues, ensuring functionality, reliability, and security.</a:t>
            </a:r>
          </a:p>
          <a:p>
            <a:pPr>
              <a:lnSpc>
                <a:spcPct val="107000"/>
              </a:lnSpc>
              <a:spcAft>
                <a:spcPts val="800"/>
              </a:spcAft>
            </a:pPr>
            <a:r>
              <a:rPr lang="ar-SA" sz="2000" b="1" dirty="0">
                <a:latin typeface="Calibri" panose="020F0502020204030204" pitchFamily="34" charset="0"/>
                <a:ea typeface="Calibri" panose="020F0502020204030204" pitchFamily="34" charset="0"/>
              </a:rPr>
              <a:t>5</a:t>
            </a:r>
            <a:r>
              <a:rPr lang="en-US" sz="2000" b="1" dirty="0">
                <a:latin typeface="Calibri" panose="020F0502020204030204" pitchFamily="34" charset="0"/>
                <a:ea typeface="Calibri" panose="020F0502020204030204" pitchFamily="34" charset="0"/>
                <a:cs typeface="Arial" panose="020B0604020202020204" pitchFamily="34" charset="0"/>
              </a:rPr>
              <a:t>.Maintenance and Support:  </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Providing ongoing support, monitoring, and maintenance to address any issues, implement updates, and ensure the system's smooth operation.</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Hardware &amp; Software to be used:</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n-US" sz="2000" b="1" dirty="0">
                <a:latin typeface="Calibri" panose="020F0502020204030204" pitchFamily="34" charset="0"/>
                <a:ea typeface="Calibri" panose="020F0502020204030204" pitchFamily="34" charset="0"/>
                <a:cs typeface="Arial" panose="020B0604020202020204" pitchFamily="34" charset="0"/>
              </a:rPr>
              <a:t>Hardware Resources:</a:t>
            </a:r>
            <a:endParaRPr lang="en-US"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High-performance computing devices: Desktops or laptops with sufficient processing power and memory.</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Devices for compatibility testing: Various smartphones and tablets.</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High-speed internet connection.</a:t>
            </a:r>
          </a:p>
          <a:p>
            <a:pPr marL="342900" lvl="0" indent="-342900">
              <a:lnSpc>
                <a:spcPct val="107000"/>
              </a:lnSpc>
              <a:spcAft>
                <a:spcPts val="800"/>
              </a:spcAft>
              <a:buFont typeface="Symbol" panose="05050102010706020507" pitchFamily="18" charset="2"/>
              <a:buChar char=""/>
            </a:pPr>
            <a:r>
              <a:rPr lang="en-US" sz="2000" b="1" dirty="0">
                <a:latin typeface="Calibri" panose="020F0502020204030204" pitchFamily="34" charset="0"/>
                <a:ea typeface="Calibri" panose="020F0502020204030204" pitchFamily="34" charset="0"/>
                <a:cs typeface="Arial" panose="020B0604020202020204" pitchFamily="34" charset="0"/>
              </a:rPr>
              <a:t>Software Resources:</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Integrated Development Environment (IDE): Visual Studio Code, Atom, or Sublime Text.</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Version Control System (VCS): Git.</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MERN stack components: MongoDB, Express.js, React.js, and Node.js.</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Arial" panose="020B0604020202020204" pitchFamily="34" charset="0"/>
              </a:rPr>
              <a:t>Additional libraries and frameworks: Tailwind CSS, </a:t>
            </a:r>
            <a:r>
              <a:rPr lang="en-US" dirty="0" err="1">
                <a:latin typeface="Calibri" panose="020F0502020204030204" pitchFamily="34" charset="0"/>
                <a:ea typeface="Calibri" panose="020F0502020204030204" pitchFamily="34" charset="0"/>
                <a:cs typeface="Arial" panose="020B0604020202020204" pitchFamily="34" charset="0"/>
              </a:rPr>
              <a:t>Axios</a:t>
            </a:r>
            <a:r>
              <a:rPr lang="en-US" dirty="0">
                <a:latin typeface="Calibri" panose="020F0502020204030204" pitchFamily="34" charset="0"/>
                <a:ea typeface="Calibri" panose="020F0502020204030204" pitchFamily="34" charset="0"/>
                <a:cs typeface="Arial" panose="020B0604020202020204" pitchFamily="34" charset="0"/>
              </a:rPr>
              <a:t>, React Router DOM.</a:t>
            </a:r>
          </a:p>
          <a:p>
            <a:pPr marL="228600">
              <a:lnSpc>
                <a:spcPct val="107000"/>
              </a:lnSpc>
              <a:spcAft>
                <a:spcPts val="0"/>
              </a:spcAft>
            </a:pPr>
            <a:r>
              <a:rPr lang="en-US" sz="2000" b="1" dirty="0">
                <a:latin typeface="Calibri" panose="020F0502020204030204" pitchFamily="34" charset="0"/>
                <a:ea typeface="Calibri" panose="020F0502020204030204" pitchFamily="34" charset="0"/>
                <a:cs typeface="Arial" panose="020B0604020202020204" pitchFamily="34"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73465547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TotalTime>
  <Words>3529</Words>
  <Application>Microsoft Office PowerPoint</Application>
  <PresentationFormat>مخصص</PresentationFormat>
  <Paragraphs>406</Paragraphs>
  <Slides>51</Slides>
  <Notes>1</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51</vt:i4>
      </vt:variant>
    </vt:vector>
  </HeadingPairs>
  <TitlesOfParts>
    <vt:vector size="56" baseType="lpstr">
      <vt:lpstr>Hacen Tunisia Light</vt:lpstr>
      <vt:lpstr>Symbol</vt:lpstr>
      <vt:lpstr>Arial</vt:lpstr>
      <vt:lpstr>Calibri</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أزرق أزرق نماذج وعناصر متناظرة تكنولوجيا في التعليم تقنية</dc:title>
  <dc:creator>awab alhtab</dc:creator>
  <cp:lastModifiedBy>awabtaz9090@outlook.sa</cp:lastModifiedBy>
  <cp:revision>286</cp:revision>
  <dcterms:created xsi:type="dcterms:W3CDTF">2006-08-16T00:00:00Z</dcterms:created>
  <dcterms:modified xsi:type="dcterms:W3CDTF">2024-02-21T18:23:27Z</dcterms:modified>
  <dc:identifier>DAF8PiB11Fk</dc:identifier>
</cp:coreProperties>
</file>